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BB14AB-0059-4D98-B317-27E6A943644F}">
  <a:tblStyle styleId="{05BB14AB-0059-4D98-B317-27E6A943644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938e5059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938e5059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9589eea2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9589eea2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96d76ce63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96d76ce63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9524ec9c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9524ec9c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737373"/>
              </a:buClr>
              <a:buSzPts val="1400"/>
              <a:buFont typeface="Roboto"/>
              <a:buChar char="●"/>
            </a:pPr>
            <a:r>
              <a:rPr lang="ru" sz="1400">
                <a:solidFill>
                  <a:srgbClr val="737373"/>
                </a:solidFill>
                <a:latin typeface="Roboto"/>
                <a:ea typeface="Roboto"/>
                <a:cs typeface="Roboto"/>
                <a:sym typeface="Roboto"/>
              </a:rPr>
              <a:t>Простір імен /elements/1.1/ був створений у 2000 році для RDF-представлення 15-елементного Дублінського ядра та широко використовується в даних протягом понад двадцяти років. Цей простір імен відповідає оригінальній сфері застосування стандарту ISO 15836, який було опубліковано вперше в 2003 році та востаннє переглянуто в 2017 році як ISO 15836-1:2017 </a:t>
            </a:r>
            <a:endParaRPr sz="1400">
              <a:solidFill>
                <a:srgbClr val="737373"/>
              </a:solidFill>
              <a:latin typeface="Roboto"/>
              <a:ea typeface="Roboto"/>
              <a:cs typeface="Roboto"/>
              <a:sym typeface="Roboto"/>
            </a:endParaRPr>
          </a:p>
          <a:p>
            <a:pPr indent="-317500" lvl="0" marL="457200" rtl="0" algn="l">
              <a:spcBef>
                <a:spcPts val="0"/>
              </a:spcBef>
              <a:spcAft>
                <a:spcPts val="0"/>
              </a:spcAft>
              <a:buClr>
                <a:srgbClr val="737373"/>
              </a:buClr>
              <a:buSzPts val="1400"/>
              <a:buFont typeface="Roboto"/>
              <a:buChar char="●"/>
            </a:pPr>
            <a:r>
              <a:rPr lang="ru" sz="1400">
                <a:solidFill>
                  <a:srgbClr val="737373"/>
                </a:solidFill>
                <a:latin typeface="Roboto"/>
                <a:ea typeface="Roboto"/>
                <a:cs typeface="Roboto"/>
                <a:sym typeface="Roboto"/>
              </a:rPr>
              <a:t>http://purl.org/dc/terms/ Простір імен /terms/ спочатку був створений у 2001 році для визначення нових термінів, створених за межами оригінального Дублінського ядра з п’ятнадцяти елементів. У 2008 році в контексті визначення формальних семантичних обмежень для термінів метаданих DCMI для підтримки програм RDF оригінальні п’ятнадцять елементів самі були віддзеркалені в просторі імен /terms/. У результаті існує як dc:date (http://purl.org/dc/elements/1.1/date) без формального діапазону, так і відповідний dcterms:date (http://purl.org/dc/terms /дата) з формальним діапазоном "літерал". Хоча ці відмінності важливі для розробників програм RDF, більшість користувачів можуть сміливо розглядати п’ятнадцять паралельних властивостей як еквівалентні. Найкорисніші властивості та класи термінів метаданих DCMI тепер опубліковано як ISO 15836-2:2019 [ISO 15836-2:2019]. Хоча простір імен /elements/1.1/ підтримуватиметься без обмежень, DCMI обережно заохочує використання простору імен /terms/.</a:t>
            </a:r>
            <a:endParaRPr sz="1400">
              <a:solidFill>
                <a:srgbClr val="737373"/>
              </a:solidFill>
              <a:latin typeface="Roboto"/>
              <a:ea typeface="Roboto"/>
              <a:cs typeface="Roboto"/>
              <a:sym typeface="Roboto"/>
            </a:endParaRPr>
          </a:p>
          <a:p>
            <a:pPr indent="-317500" lvl="0" marL="457200" rtl="0" algn="l">
              <a:spcBef>
                <a:spcPts val="0"/>
              </a:spcBef>
              <a:spcAft>
                <a:spcPts val="0"/>
              </a:spcAft>
              <a:buClr>
                <a:srgbClr val="737373"/>
              </a:buClr>
              <a:buSzPts val="1400"/>
              <a:buFont typeface="Roboto"/>
              <a:buChar char="●"/>
            </a:pPr>
            <a:r>
              <a:rPr lang="ru" sz="1400">
                <a:solidFill>
                  <a:srgbClr val="737373"/>
                </a:solidFill>
                <a:latin typeface="Roboto"/>
                <a:ea typeface="Roboto"/>
                <a:cs typeface="Roboto"/>
                <a:sym typeface="Roboto"/>
              </a:rPr>
              <a:t>http://purl.org/dc/dcmitype/ Простір імен /dcmitype/ було створено в 2001 році для словника типів DCMI, який визначає класи для основних типів сутностей, які можна описати за допомогою термінів метаданих DCMI.</a:t>
            </a:r>
            <a:endParaRPr sz="1400">
              <a:solidFill>
                <a:srgbClr val="737373"/>
              </a:solidFill>
              <a:latin typeface="Roboto"/>
              <a:ea typeface="Roboto"/>
              <a:cs typeface="Roboto"/>
              <a:sym typeface="Roboto"/>
            </a:endParaRPr>
          </a:p>
          <a:p>
            <a:pPr indent="-317500" lvl="0" marL="457200" rtl="0" algn="l">
              <a:spcBef>
                <a:spcPts val="0"/>
              </a:spcBef>
              <a:spcAft>
                <a:spcPts val="0"/>
              </a:spcAft>
              <a:buClr>
                <a:srgbClr val="737373"/>
              </a:buClr>
              <a:buSzPts val="1400"/>
              <a:buFont typeface="Roboto"/>
              <a:buChar char="●"/>
            </a:pPr>
            <a:r>
              <a:rPr lang="ru" sz="1400">
                <a:solidFill>
                  <a:srgbClr val="737373"/>
                </a:solidFill>
                <a:latin typeface="Roboto"/>
                <a:ea typeface="Roboto"/>
                <a:cs typeface="Roboto"/>
                <a:sym typeface="Roboto"/>
              </a:rPr>
              <a:t>http://purl.org/dc/dcam/ Простір імен /dcam/ було створено в 2008 році для термінів, які використовуються в описі термінів метаданих DCMI.</a:t>
            </a:r>
            <a:endParaRPr sz="1400">
              <a:solidFill>
                <a:srgbClr val="737373"/>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74c0822ea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74c0822ea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9589eea24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9589eea24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9589eea24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9589eea24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9589eea24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9589eea24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9589eea24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9589eea24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400">
                <a:solidFill>
                  <a:srgbClr val="737373"/>
                </a:solidFill>
                <a:latin typeface="Roboto"/>
                <a:ea typeface="Roboto"/>
                <a:cs typeface="Roboto"/>
                <a:sym typeface="Roboto"/>
              </a:rPr>
              <a:t>DCMI Type Vocabulary - </a:t>
            </a:r>
            <a:r>
              <a:rPr lang="ru" sz="1200">
                <a:solidFill>
                  <a:schemeClr val="dk1"/>
                </a:solidFill>
                <a:latin typeface="Times New Roman"/>
                <a:ea typeface="Times New Roman"/>
                <a:cs typeface="Times New Roman"/>
                <a:sym typeface="Times New Roman"/>
              </a:rPr>
              <a:t>офіційні списків допустимих значень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9589eea24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9589eea24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91f5dc99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91f5dc99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ru" sz="1300">
                <a:solidFill>
                  <a:srgbClr val="737373"/>
                </a:solidFill>
                <a:latin typeface="Roboto"/>
                <a:ea typeface="Roboto"/>
                <a:cs typeface="Roboto"/>
                <a:sym typeface="Roboto"/>
              </a:rPr>
              <a:t>Розробка нових та застосування існуючих</a:t>
            </a:r>
            <a:endParaRPr sz="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9589eea24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9589eea24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9589eea24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9589eea24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9589eea24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9589eea24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9589eea249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9589eea24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9589eea24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9589eea24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9589eea24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9589eea24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9589eea24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9589eea24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9589eea24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9589eea24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9589eea24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9589eea24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9589eea24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9589eea24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91f5dc99c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91f5dc99c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9589eea24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9589eea24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9589eea24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9589eea24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9589eea24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9589eea24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9589eea24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9589eea24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96d76ce6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96d76ce6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944aecf6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944aecf6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ru" sz="1600">
                <a:solidFill>
                  <a:srgbClr val="330066"/>
                </a:solidFill>
              </a:rPr>
              <a:t>Факультет компьютерных наук, Университет Вайкато, Новая Зеландия (при содействии Юнеско). Распространяется с ноября 2000 года</a:t>
            </a:r>
            <a:endParaRPr sz="1600">
              <a:solidFill>
                <a:srgbClr val="330066"/>
              </a:solidFill>
            </a:endParaRPr>
          </a:p>
          <a:p>
            <a:pPr indent="0" lvl="0" marL="0" rtl="0" algn="l">
              <a:spcBef>
                <a:spcPts val="6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944db93b0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944db93b0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44db93b0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944db93b0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944aecf65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944aecf65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u" sz="1000">
                <a:solidFill>
                  <a:srgbClr val="444444"/>
                </a:solidFill>
              </a:rPr>
              <a:t>Поточний стан:</a:t>
            </a:r>
            <a:r>
              <a:rPr lang="ru" sz="1000">
                <a:solidFill>
                  <a:srgbClr val="444444"/>
                </a:solidFill>
              </a:rPr>
              <a:t> 484 журналів, 9.117 випусків, 173.231 статей, 99.886.870 переглядів, 111.667.918 завантажень</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944db93b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944db93b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Важливою особливістю сучасних ЕБ є можливість їхньої інтеграції в єдині системи інформаційного обслуговування користувачів. У найпростішому вигляді така інтеграція має на увазі наступне. Кожна з ЕБ створює та веде свої власні ІР, а також надає можливість доступу до них. Однак, за наявності сотень і навіть тисяч таких ЕБ користувачеві для знаходження необхідних ІР слід звертатися до кожної з них. Щоб спростити пошук за такими ЕБ, створюється єдиний сайт/портал, який може інтегрувати всю описову інформацію (метадані) з існуючих ЕБ і надає послуги з організації пошуку за ними. За потреби знайдені документи завантажуються для перегляду та можливого збереження вже з самих ЕБ (без необхідності безпосереднього звернення до цих ЕБ). Можна цю ситуацію трактувати в такий спосіб. Кожна ЕБ має власний електронний каталог своїх документів, який є основою організації пошуку. Сайт-інтегратор поєднує в собі всі електронні каталоги ЕБ, які до нього підключені. Пошук на цьому сайті здійснюється за таким об'єднаним каталогом, а для видачі знайдених документів здійснюється їх завантаження з відповідних ЕБ. NASPLIB підтримує цю технологію інтеграції завдяки підтримці одного з найбільш використовуваних варіантів інтеграції, який називається OAI-PMH.</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9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944db93b0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944db93b0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Ця </a:t>
            </a:r>
            <a:r>
              <a:rPr lang="ru" sz="1200">
                <a:solidFill>
                  <a:schemeClr val="dk1"/>
                </a:solidFill>
              </a:rPr>
              <a:t>система-интегратор создана и сопровождается также нами совместно с Житомирским государственным университетом им. Ивана Франка. </a:t>
            </a:r>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old.library.kr.ua/dc/DC_Volokhin.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purl.org/dc/dcmityp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openaire.eu/" TargetMode="External"/><Relationship Id="rId4" Type="http://schemas.openxmlformats.org/officeDocument/2006/relationships/hyperlink" Target="https://core.ac.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a:t>Засоби інтеграції з </a:t>
            </a:r>
            <a:r>
              <a:rPr lang="ru"/>
              <a:t>EOSC</a:t>
            </a:r>
            <a:r>
              <a:rPr lang="ru"/>
              <a:t> </a:t>
            </a:r>
            <a:endParaRPr/>
          </a:p>
        </p:txBody>
      </p:sp>
      <p:sp>
        <p:nvSpPr>
          <p:cNvPr id="68" name="Google Shape;68;p13"/>
          <p:cNvSpPr txBox="1"/>
          <p:nvPr>
            <p:ph idx="1" type="subTitle"/>
          </p:nvPr>
        </p:nvSpPr>
        <p:spPr>
          <a:xfrm>
            <a:off x="390525" y="4611455"/>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ru"/>
              <a:t>н.с. Проскудіна Г.Ю. Інститут програмних систем НАН України</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226075" y="357800"/>
            <a:ext cx="2808000" cy="1758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sz="3500"/>
              <a:t>     </a:t>
            </a:r>
            <a:r>
              <a:rPr lang="ru" sz="3500"/>
              <a:t>Вимоги</a:t>
            </a:r>
            <a:endParaRPr sz="3500"/>
          </a:p>
        </p:txBody>
      </p:sp>
      <p:sp>
        <p:nvSpPr>
          <p:cNvPr id="125" name="Google Shape;125;p22"/>
          <p:cNvSpPr txBox="1"/>
          <p:nvPr/>
        </p:nvSpPr>
        <p:spPr>
          <a:xfrm>
            <a:off x="3556050" y="1092250"/>
            <a:ext cx="5392200" cy="233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2"/>
              </a:buClr>
              <a:buSzPts val="2000"/>
              <a:buFont typeface="Roboto"/>
              <a:buChar char="●"/>
            </a:pPr>
            <a:r>
              <a:rPr lang="ru" sz="2000">
                <a:solidFill>
                  <a:schemeClr val="lt2"/>
                </a:solidFill>
                <a:latin typeface="Roboto"/>
                <a:ea typeface="Roboto"/>
                <a:cs typeface="Roboto"/>
                <a:sym typeface="Roboto"/>
              </a:rPr>
              <a:t>за вмістом: специфічно для вмісту/формату полів Дублінського ядра (DC)</a:t>
            </a:r>
            <a:endParaRPr sz="2000">
              <a:solidFill>
                <a:schemeClr val="lt2"/>
              </a:solidFill>
              <a:latin typeface="Roboto"/>
              <a:ea typeface="Roboto"/>
              <a:cs typeface="Roboto"/>
              <a:sym typeface="Roboto"/>
            </a:endParaRPr>
          </a:p>
          <a:p>
            <a:pPr indent="0" lvl="0" marL="457200" rtl="0" algn="l">
              <a:spcBef>
                <a:spcPts val="0"/>
              </a:spcBef>
              <a:spcAft>
                <a:spcPts val="0"/>
              </a:spcAft>
              <a:buNone/>
            </a:pPr>
            <a:r>
              <a:t/>
            </a:r>
            <a:endParaRPr sz="2000">
              <a:solidFill>
                <a:schemeClr val="lt2"/>
              </a:solidFill>
              <a:latin typeface="Roboto"/>
              <a:ea typeface="Roboto"/>
              <a:cs typeface="Roboto"/>
              <a:sym typeface="Roboto"/>
            </a:endParaRPr>
          </a:p>
          <a:p>
            <a:pPr indent="0" lvl="0" marL="457200" rtl="0" algn="l">
              <a:spcBef>
                <a:spcPts val="0"/>
              </a:spcBef>
              <a:spcAft>
                <a:spcPts val="0"/>
              </a:spcAft>
              <a:buNone/>
            </a:pPr>
            <a:r>
              <a:t/>
            </a:r>
            <a:endParaRPr sz="2000">
              <a:solidFill>
                <a:schemeClr val="lt2"/>
              </a:solidFill>
              <a:latin typeface="Roboto"/>
              <a:ea typeface="Roboto"/>
              <a:cs typeface="Roboto"/>
              <a:sym typeface="Roboto"/>
            </a:endParaRPr>
          </a:p>
          <a:p>
            <a:pPr indent="-355600" lvl="0" marL="457200" rtl="0" algn="l">
              <a:spcBef>
                <a:spcPts val="0"/>
              </a:spcBef>
              <a:spcAft>
                <a:spcPts val="0"/>
              </a:spcAft>
              <a:buClr>
                <a:schemeClr val="lt2"/>
              </a:buClr>
              <a:buSzPts val="2000"/>
              <a:buFont typeface="Roboto"/>
              <a:buChar char="●"/>
            </a:pPr>
            <a:r>
              <a:rPr lang="ru" sz="2000">
                <a:solidFill>
                  <a:schemeClr val="lt2"/>
                </a:solidFill>
                <a:latin typeface="Roboto"/>
                <a:ea typeface="Roboto"/>
                <a:cs typeface="Roboto"/>
                <a:sym typeface="Roboto"/>
              </a:rPr>
              <a:t>щодо використання: специфічно для реалізації протоколу OAI-PMH</a:t>
            </a:r>
            <a:endParaRPr sz="2000">
              <a:solidFill>
                <a:schemeClr val="lt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490250" y="488250"/>
            <a:ext cx="80070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ru"/>
              <a:t>Dublin Core вважається обов'язковим у OAI-PMH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534625" y="464925"/>
            <a:ext cx="8222100" cy="9660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t/>
            </a:r>
            <a:endParaRPr sz="3600">
              <a:solidFill>
                <a:srgbClr val="FFFFFF"/>
              </a:solidFill>
            </a:endParaRPr>
          </a:p>
          <a:p>
            <a:pPr indent="0" lvl="0" marL="0" rtl="0" algn="l">
              <a:lnSpc>
                <a:spcPct val="115000"/>
              </a:lnSpc>
              <a:spcBef>
                <a:spcPts val="0"/>
              </a:spcBef>
              <a:spcAft>
                <a:spcPts val="0"/>
              </a:spcAft>
              <a:buNone/>
            </a:pPr>
            <a:r>
              <a:rPr lang="ru" sz="3600">
                <a:solidFill>
                  <a:srgbClr val="FFFFFF"/>
                </a:solidFill>
              </a:rPr>
              <a:t>Стандарт Dublin Core</a:t>
            </a:r>
            <a:endParaRPr/>
          </a:p>
        </p:txBody>
      </p:sp>
      <p:sp>
        <p:nvSpPr>
          <p:cNvPr id="136" name="Google Shape;136;p24"/>
          <p:cNvSpPr txBox="1"/>
          <p:nvPr>
            <p:ph idx="1" type="body"/>
          </p:nvPr>
        </p:nvSpPr>
        <p:spPr>
          <a:xfrm>
            <a:off x="471900" y="1919075"/>
            <a:ext cx="8478300" cy="3113100"/>
          </a:xfrm>
          <a:prstGeom prst="rect">
            <a:avLst/>
          </a:prstGeom>
        </p:spPr>
        <p:txBody>
          <a:bodyPr anchorCtr="0" anchor="t" bIns="91425" lIns="91425" spcFirstLastPara="1" rIns="91425" wrap="square" tIns="91425">
            <a:normAutofit fontScale="77500" lnSpcReduction="10000"/>
          </a:bodyPr>
          <a:lstStyle/>
          <a:p>
            <a:pPr indent="0" lvl="0" marL="0" rtl="0" algn="l">
              <a:lnSpc>
                <a:spcPct val="115000"/>
              </a:lnSpc>
              <a:spcBef>
                <a:spcPts val="0"/>
              </a:spcBef>
              <a:spcAft>
                <a:spcPts val="0"/>
              </a:spcAft>
              <a:buNone/>
            </a:pPr>
            <a:r>
              <a:rPr lang="ru" sz="2100"/>
              <a:t>Dublin Core Metadata Initiative (DCMI) – Ініціатива Дублінського ядра метаданих</a:t>
            </a:r>
            <a:endParaRPr sz="2100"/>
          </a:p>
          <a:p>
            <a:pPr indent="-331946" lvl="0" marL="457200" marR="0" rtl="0" algn="l">
              <a:lnSpc>
                <a:spcPct val="115000"/>
              </a:lnSpc>
              <a:spcBef>
                <a:spcPts val="0"/>
              </a:spcBef>
              <a:spcAft>
                <a:spcPts val="0"/>
              </a:spcAft>
              <a:buSzPct val="100000"/>
              <a:buChar char="●"/>
            </a:pPr>
            <a:r>
              <a:rPr lang="ru" sz="2100"/>
              <a:t>http://dublincore.org</a:t>
            </a:r>
            <a:endParaRPr sz="2100"/>
          </a:p>
          <a:p>
            <a:pPr indent="0" lvl="0" marL="457200" marR="0" rtl="0" algn="l">
              <a:lnSpc>
                <a:spcPct val="115000"/>
              </a:lnSpc>
              <a:spcBef>
                <a:spcPts val="0"/>
              </a:spcBef>
              <a:spcAft>
                <a:spcPts val="0"/>
              </a:spcAft>
              <a:buNone/>
            </a:pPr>
            <a:r>
              <a:t/>
            </a:r>
            <a:endParaRPr sz="2100"/>
          </a:p>
          <a:p>
            <a:pPr indent="0" lvl="0" marL="0" rtl="0" algn="l">
              <a:lnSpc>
                <a:spcPct val="115000"/>
              </a:lnSpc>
              <a:spcBef>
                <a:spcPts val="0"/>
              </a:spcBef>
              <a:spcAft>
                <a:spcPts val="0"/>
              </a:spcAft>
              <a:buNone/>
            </a:pPr>
            <a:r>
              <a:rPr lang="ru" sz="2100"/>
              <a:t>DCMI Metadata Terms (Терміни метаданных DCMI)</a:t>
            </a:r>
            <a:endParaRPr sz="2100"/>
          </a:p>
          <a:p>
            <a:pPr indent="-331946" lvl="0" marL="457200" rtl="0" algn="l">
              <a:lnSpc>
                <a:spcPct val="115000"/>
              </a:lnSpc>
              <a:spcBef>
                <a:spcPts val="0"/>
              </a:spcBef>
              <a:spcAft>
                <a:spcPts val="0"/>
              </a:spcAft>
              <a:buSzPct val="100000"/>
              <a:buChar char="●"/>
            </a:pPr>
            <a:r>
              <a:rPr lang="ru" sz="2100"/>
              <a:t>https://www.dublincore.org/specifications/dublin-core/dcmi-terms/</a:t>
            </a:r>
            <a:endParaRPr sz="2100"/>
          </a:p>
          <a:p>
            <a:pPr indent="0" lvl="0" marL="0" rtl="0" algn="l">
              <a:lnSpc>
                <a:spcPct val="115000"/>
              </a:lnSpc>
              <a:spcBef>
                <a:spcPts val="0"/>
              </a:spcBef>
              <a:spcAft>
                <a:spcPts val="0"/>
              </a:spcAft>
              <a:buNone/>
            </a:pPr>
            <a:r>
              <a:t/>
            </a:r>
            <a:endParaRPr sz="2100"/>
          </a:p>
          <a:p>
            <a:pPr indent="0" lvl="0" marL="0" rtl="0" algn="l">
              <a:spcBef>
                <a:spcPts val="0"/>
              </a:spcBef>
              <a:spcAft>
                <a:spcPts val="0"/>
              </a:spcAft>
              <a:buNone/>
            </a:pPr>
            <a:r>
              <a:rPr lang="ru" sz="2100"/>
              <a:t>Волохін О.М. Каталогізація цифрових ресурсів Інтернет. Дублінське ядро метаданих</a:t>
            </a:r>
            <a:r>
              <a:rPr b="1" lang="ru" sz="2800">
                <a:solidFill>
                  <a:srgbClr val="000066"/>
                </a:solidFill>
                <a:latin typeface="Times New Roman"/>
                <a:ea typeface="Times New Roman"/>
                <a:cs typeface="Times New Roman"/>
                <a:sym typeface="Times New Roman"/>
              </a:rPr>
              <a:t> </a:t>
            </a:r>
            <a:endParaRPr sz="2100"/>
          </a:p>
          <a:p>
            <a:pPr indent="-331946" lvl="0" marL="457200" rtl="0" algn="l">
              <a:spcBef>
                <a:spcPts val="0"/>
              </a:spcBef>
              <a:spcAft>
                <a:spcPts val="0"/>
              </a:spcAft>
              <a:buSzPct val="100000"/>
              <a:buChar char="●"/>
            </a:pPr>
            <a:r>
              <a:rPr lang="ru" sz="2100">
                <a:uFill>
                  <a:noFill/>
                </a:uFill>
                <a:hlinkClick r:id="rId3"/>
              </a:rPr>
              <a:t>https://old.library.kr.ua/dc/DC_Volokhin.pdf</a:t>
            </a:r>
            <a:endParaRPr sz="2100"/>
          </a:p>
          <a:p>
            <a:pPr indent="0" lvl="0" marL="0" rtl="0" algn="l">
              <a:lnSpc>
                <a:spcPct val="115000"/>
              </a:lnSpc>
              <a:spcBef>
                <a:spcPts val="0"/>
              </a:spcBef>
              <a:spcAft>
                <a:spcPts val="0"/>
              </a:spcAft>
              <a:buNone/>
            </a:pPr>
            <a:r>
              <a:t/>
            </a:r>
            <a:endParaRPr sz="2100"/>
          </a:p>
          <a:p>
            <a:pPr indent="0" lvl="0" marL="0" rtl="0" algn="l">
              <a:lnSpc>
                <a:spcPct val="100000"/>
              </a:lnSpc>
              <a:spcBef>
                <a:spcPts val="0"/>
              </a:spcBef>
              <a:spcAft>
                <a:spcPts val="0"/>
              </a:spcAft>
              <a:buNone/>
            </a:pPr>
            <a:r>
              <a:t/>
            </a:r>
            <a:endParaRPr sz="2100"/>
          </a:p>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3000"/>
              <a:t>Терміни метаданих DCMI</a:t>
            </a:r>
            <a:endParaRPr sz="3000"/>
          </a:p>
        </p:txBody>
      </p:sp>
      <p:sp>
        <p:nvSpPr>
          <p:cNvPr id="142" name="Google Shape;142;p25"/>
          <p:cNvSpPr txBox="1"/>
          <p:nvPr/>
        </p:nvSpPr>
        <p:spPr>
          <a:xfrm>
            <a:off x="147700" y="778900"/>
            <a:ext cx="8996400" cy="37404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lt2"/>
              </a:buClr>
              <a:buSzPts val="1900"/>
              <a:buFont typeface="Roboto"/>
              <a:buChar char="●"/>
            </a:pPr>
            <a:r>
              <a:rPr b="1" lang="ru" sz="2200" u="sng">
                <a:solidFill>
                  <a:schemeClr val="hlink"/>
                </a:solidFill>
                <a:latin typeface="Roboto"/>
                <a:ea typeface="Roboto"/>
                <a:cs typeface="Roboto"/>
                <a:sym typeface="Roboto"/>
              </a:rPr>
              <a:t>http://purl.org/dc/elements/1.1/</a:t>
            </a:r>
            <a:r>
              <a:rPr lang="ru" sz="2300">
                <a:solidFill>
                  <a:schemeClr val="lt2"/>
                </a:solidFill>
                <a:latin typeface="Roboto"/>
                <a:ea typeface="Roboto"/>
                <a:cs typeface="Roboto"/>
                <a:sym typeface="Roboto"/>
              </a:rPr>
              <a:t> створений у 2000 році і представяє 15-елементів DС</a:t>
            </a:r>
            <a:r>
              <a:rPr lang="ru" sz="2300">
                <a:solidFill>
                  <a:schemeClr val="lt2"/>
                </a:solidFill>
                <a:latin typeface="Roboto"/>
                <a:ea typeface="Roboto"/>
                <a:cs typeface="Roboto"/>
                <a:sym typeface="Roboto"/>
              </a:rPr>
              <a:t>, з 2003 року </a:t>
            </a:r>
            <a:r>
              <a:rPr lang="ru" sz="2300">
                <a:solidFill>
                  <a:schemeClr val="lt2"/>
                </a:solidFill>
                <a:latin typeface="Roboto"/>
                <a:ea typeface="Roboto"/>
                <a:cs typeface="Roboto"/>
                <a:sym typeface="Roboto"/>
              </a:rPr>
              <a:t>стандарт </a:t>
            </a:r>
            <a:r>
              <a:rPr b="1" lang="ru" sz="2300">
                <a:solidFill>
                  <a:schemeClr val="lt2"/>
                </a:solidFill>
                <a:latin typeface="Roboto"/>
                <a:ea typeface="Roboto"/>
                <a:cs typeface="Roboto"/>
                <a:sym typeface="Roboto"/>
              </a:rPr>
              <a:t>ISO 15836</a:t>
            </a:r>
            <a:r>
              <a:rPr lang="ru" sz="2300">
                <a:solidFill>
                  <a:schemeClr val="lt2"/>
                </a:solidFill>
                <a:latin typeface="Roboto"/>
                <a:ea typeface="Roboto"/>
                <a:cs typeface="Roboto"/>
                <a:sym typeface="Roboto"/>
              </a:rPr>
              <a:t>, </a:t>
            </a:r>
            <a:r>
              <a:rPr b="1" lang="ru" sz="2300">
                <a:solidFill>
                  <a:schemeClr val="lt2"/>
                </a:solidFill>
                <a:latin typeface="Roboto"/>
                <a:ea typeface="Roboto"/>
                <a:cs typeface="Roboto"/>
                <a:sym typeface="Roboto"/>
              </a:rPr>
              <a:t>ISO 15836-1:2017</a:t>
            </a:r>
            <a:endParaRPr b="1" sz="2300">
              <a:solidFill>
                <a:schemeClr val="lt2"/>
              </a:solidFill>
              <a:latin typeface="Roboto"/>
              <a:ea typeface="Roboto"/>
              <a:cs typeface="Roboto"/>
              <a:sym typeface="Roboto"/>
            </a:endParaRPr>
          </a:p>
          <a:p>
            <a:pPr indent="0" lvl="0" marL="457200" rtl="0" algn="l">
              <a:spcBef>
                <a:spcPts val="0"/>
              </a:spcBef>
              <a:spcAft>
                <a:spcPts val="0"/>
              </a:spcAft>
              <a:buNone/>
            </a:pPr>
            <a:r>
              <a:t/>
            </a:r>
            <a:endParaRPr b="1" sz="1100">
              <a:solidFill>
                <a:schemeClr val="lt2"/>
              </a:solidFill>
              <a:latin typeface="Roboto"/>
              <a:ea typeface="Roboto"/>
              <a:cs typeface="Roboto"/>
              <a:sym typeface="Roboto"/>
            </a:endParaRPr>
          </a:p>
          <a:p>
            <a:pPr indent="-349250" lvl="0" marL="457200" rtl="0" algn="l">
              <a:spcBef>
                <a:spcPts val="0"/>
              </a:spcBef>
              <a:spcAft>
                <a:spcPts val="0"/>
              </a:spcAft>
              <a:buClr>
                <a:schemeClr val="lt2"/>
              </a:buClr>
              <a:buSzPts val="1900"/>
              <a:buFont typeface="Roboto"/>
              <a:buChar char="●"/>
            </a:pPr>
            <a:r>
              <a:rPr b="1" lang="ru" sz="2200" u="sng">
                <a:solidFill>
                  <a:schemeClr val="hlink"/>
                </a:solidFill>
                <a:latin typeface="Roboto"/>
                <a:ea typeface="Roboto"/>
                <a:cs typeface="Roboto"/>
                <a:sym typeface="Roboto"/>
              </a:rPr>
              <a:t>http://purl.org/dc/terms/</a:t>
            </a:r>
            <a:r>
              <a:rPr lang="ru" sz="2200">
                <a:solidFill>
                  <a:schemeClr val="lt2"/>
                </a:solidFill>
                <a:latin typeface="Roboto"/>
                <a:ea typeface="Roboto"/>
                <a:cs typeface="Roboto"/>
                <a:sym typeface="Roboto"/>
              </a:rPr>
              <a:t> створений у 2001 році для визначення кваліфікаторів DC,  </a:t>
            </a:r>
            <a:r>
              <a:rPr b="1" lang="ru" sz="2200">
                <a:solidFill>
                  <a:schemeClr val="lt2"/>
                </a:solidFill>
                <a:latin typeface="Roboto"/>
                <a:ea typeface="Roboto"/>
                <a:cs typeface="Roboto"/>
                <a:sym typeface="Roboto"/>
              </a:rPr>
              <a:t>ISO 15836-2:2019</a:t>
            </a:r>
            <a:r>
              <a:rPr lang="ru" sz="1900">
                <a:solidFill>
                  <a:schemeClr val="lt2"/>
                </a:solidFill>
                <a:latin typeface="Roboto"/>
                <a:ea typeface="Roboto"/>
                <a:cs typeface="Roboto"/>
                <a:sym typeface="Roboto"/>
              </a:rPr>
              <a:t> </a:t>
            </a:r>
            <a:endParaRPr sz="1900">
              <a:solidFill>
                <a:schemeClr val="lt2"/>
              </a:solidFill>
              <a:latin typeface="Roboto"/>
              <a:ea typeface="Roboto"/>
              <a:cs typeface="Roboto"/>
              <a:sym typeface="Roboto"/>
            </a:endParaRPr>
          </a:p>
          <a:p>
            <a:pPr indent="0" lvl="0" marL="457200" rtl="0" algn="l">
              <a:spcBef>
                <a:spcPts val="0"/>
              </a:spcBef>
              <a:spcAft>
                <a:spcPts val="0"/>
              </a:spcAft>
              <a:buNone/>
            </a:pPr>
            <a:r>
              <a:t/>
            </a:r>
            <a:endParaRPr sz="1300">
              <a:solidFill>
                <a:schemeClr val="lt2"/>
              </a:solidFill>
              <a:latin typeface="Roboto"/>
              <a:ea typeface="Roboto"/>
              <a:cs typeface="Roboto"/>
              <a:sym typeface="Roboto"/>
            </a:endParaRPr>
          </a:p>
          <a:p>
            <a:pPr indent="-361950" lvl="0" marL="457200" marR="0" rtl="0" algn="l">
              <a:lnSpc>
                <a:spcPct val="100000"/>
              </a:lnSpc>
              <a:spcBef>
                <a:spcPts val="0"/>
              </a:spcBef>
              <a:spcAft>
                <a:spcPts val="0"/>
              </a:spcAft>
              <a:buClr>
                <a:schemeClr val="lt2"/>
              </a:buClr>
              <a:buSzPts val="2100"/>
              <a:buFont typeface="Roboto"/>
              <a:buChar char="●"/>
            </a:pPr>
            <a:r>
              <a:rPr b="1" lang="ru" sz="2200" u="sng">
                <a:solidFill>
                  <a:schemeClr val="hlink"/>
                </a:solidFill>
                <a:latin typeface="Roboto"/>
                <a:ea typeface="Roboto"/>
                <a:cs typeface="Roboto"/>
                <a:sym typeface="Roboto"/>
                <a:hlinkClick r:id="rId3"/>
              </a:rPr>
              <a:t>http://purl.org/dc/dcmitype/</a:t>
            </a:r>
            <a:r>
              <a:rPr b="1" lang="ru" sz="2200">
                <a:solidFill>
                  <a:schemeClr val="lt2"/>
                </a:solidFill>
                <a:latin typeface="Roboto"/>
                <a:ea typeface="Roboto"/>
                <a:cs typeface="Roboto"/>
                <a:sym typeface="Roboto"/>
              </a:rPr>
              <a:t> - </a:t>
            </a:r>
            <a:r>
              <a:rPr lang="ru" sz="2200">
                <a:solidFill>
                  <a:schemeClr val="lt2"/>
                </a:solidFill>
                <a:latin typeface="Roboto"/>
                <a:ea typeface="Roboto"/>
                <a:cs typeface="Roboto"/>
                <a:sym typeface="Roboto"/>
              </a:rPr>
              <a:t>словники типів </a:t>
            </a:r>
            <a:r>
              <a:rPr lang="ru" sz="2200">
                <a:solidFill>
                  <a:schemeClr val="lt2"/>
                </a:solidFill>
                <a:latin typeface="Roboto"/>
                <a:ea typeface="Roboto"/>
                <a:cs typeface="Roboto"/>
                <a:sym typeface="Roboto"/>
              </a:rPr>
              <a:t>DCMI</a:t>
            </a:r>
            <a:r>
              <a:rPr lang="ru" sz="2200">
                <a:solidFill>
                  <a:schemeClr val="lt2"/>
                </a:solidFill>
                <a:latin typeface="Roboto"/>
                <a:ea typeface="Roboto"/>
                <a:cs typeface="Roboto"/>
                <a:sym typeface="Roboto"/>
              </a:rPr>
              <a:t>, схеми  </a:t>
            </a:r>
            <a:endParaRPr sz="2200">
              <a:solidFill>
                <a:schemeClr val="lt2"/>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2200">
              <a:solidFill>
                <a:schemeClr val="lt2"/>
              </a:solidFill>
              <a:latin typeface="Roboto"/>
              <a:ea typeface="Roboto"/>
              <a:cs typeface="Roboto"/>
              <a:sym typeface="Roboto"/>
            </a:endParaRPr>
          </a:p>
          <a:p>
            <a:pPr indent="-349250" lvl="0" marL="457200" marR="0" rtl="0" algn="l">
              <a:lnSpc>
                <a:spcPct val="100000"/>
              </a:lnSpc>
              <a:spcBef>
                <a:spcPts val="0"/>
              </a:spcBef>
              <a:spcAft>
                <a:spcPts val="0"/>
              </a:spcAft>
              <a:buClr>
                <a:schemeClr val="lt2"/>
              </a:buClr>
              <a:buSzPts val="1900"/>
              <a:buFont typeface="Roboto"/>
              <a:buChar char="●"/>
            </a:pPr>
            <a:r>
              <a:rPr b="1" lang="ru" sz="2200" u="sng">
                <a:solidFill>
                  <a:schemeClr val="hlink"/>
                </a:solidFill>
                <a:latin typeface="Roboto"/>
                <a:ea typeface="Roboto"/>
                <a:cs typeface="Roboto"/>
                <a:sym typeface="Roboto"/>
              </a:rPr>
              <a:t>http://purl.org/dc/dcam/</a:t>
            </a:r>
            <a:r>
              <a:rPr lang="ru" sz="2200">
                <a:solidFill>
                  <a:schemeClr val="lt2"/>
                </a:solidFill>
                <a:latin typeface="Roboto"/>
                <a:ea typeface="Roboto"/>
                <a:cs typeface="Roboto"/>
                <a:sym typeface="Roboto"/>
              </a:rPr>
              <a:t> - опис термінів метаданих DCMI </a:t>
            </a:r>
            <a:endParaRPr sz="2200">
              <a:solidFill>
                <a:schemeClr val="lt2"/>
              </a:solidFill>
              <a:latin typeface="Roboto"/>
              <a:ea typeface="Roboto"/>
              <a:cs typeface="Roboto"/>
              <a:sym typeface="Roboto"/>
            </a:endParaRPr>
          </a:p>
          <a:p>
            <a:pPr indent="0" lvl="0" marL="0" rtl="0" algn="l">
              <a:spcBef>
                <a:spcPts val="0"/>
              </a:spcBef>
              <a:spcAft>
                <a:spcPts val="0"/>
              </a:spcAft>
              <a:buNone/>
            </a:pPr>
            <a:r>
              <a:t/>
            </a:r>
            <a:endParaRPr>
              <a:solidFill>
                <a:schemeClr val="lt2"/>
              </a:solidFill>
              <a:latin typeface="Roboto"/>
              <a:ea typeface="Roboto"/>
              <a:cs typeface="Roboto"/>
              <a:sym typeface="Roboto"/>
            </a:endParaRPr>
          </a:p>
          <a:p>
            <a:pPr indent="0" lvl="0" marL="0" rtl="0" algn="l">
              <a:spcBef>
                <a:spcPts val="0"/>
              </a:spcBef>
              <a:spcAft>
                <a:spcPts val="0"/>
              </a:spcAft>
              <a:buNone/>
            </a:pPr>
            <a:r>
              <a:t/>
            </a:r>
            <a:endParaRPr>
              <a:solidFill>
                <a:schemeClr val="lt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98250" y="16350"/>
            <a:ext cx="8826600" cy="60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ru" sz="3000"/>
              <a:t>Терміни метаданих DCMI</a:t>
            </a:r>
            <a:endParaRPr/>
          </a:p>
        </p:txBody>
      </p:sp>
      <p:pic>
        <p:nvPicPr>
          <p:cNvPr id="148" name="Google Shape;148;p26"/>
          <p:cNvPicPr preferRelativeResize="0"/>
          <p:nvPr/>
        </p:nvPicPr>
        <p:blipFill>
          <a:blip r:embed="rId3">
            <a:alphaModFix/>
          </a:blip>
          <a:stretch>
            <a:fillRect/>
          </a:stretch>
        </p:blipFill>
        <p:spPr>
          <a:xfrm>
            <a:off x="0" y="1011275"/>
            <a:ext cx="9096176" cy="4006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a:t>Кожний термін специфікується за допомогою наступного набору атрибутів</a:t>
            </a:r>
            <a:endParaRPr/>
          </a:p>
        </p:txBody>
      </p:sp>
      <p:pic>
        <p:nvPicPr>
          <p:cNvPr id="154" name="Google Shape;154;p27"/>
          <p:cNvPicPr preferRelativeResize="0"/>
          <p:nvPr/>
        </p:nvPicPr>
        <p:blipFill>
          <a:blip r:embed="rId3">
            <a:alphaModFix/>
          </a:blip>
          <a:stretch>
            <a:fillRect/>
          </a:stretch>
        </p:blipFill>
        <p:spPr>
          <a:xfrm>
            <a:off x="305125" y="1255925"/>
            <a:ext cx="8366100" cy="2837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a:t>А</a:t>
            </a:r>
            <a:r>
              <a:rPr lang="ru"/>
              <a:t>трибути, що надають додаткову інформацію про термін:</a:t>
            </a:r>
            <a:endParaRPr/>
          </a:p>
        </p:txBody>
      </p:sp>
      <p:pic>
        <p:nvPicPr>
          <p:cNvPr id="160" name="Google Shape;160;p28"/>
          <p:cNvPicPr preferRelativeResize="0"/>
          <p:nvPr/>
        </p:nvPicPr>
        <p:blipFill>
          <a:blip r:embed="rId3">
            <a:alphaModFix/>
          </a:blip>
          <a:stretch>
            <a:fillRect/>
          </a:stretch>
        </p:blipFill>
        <p:spPr>
          <a:xfrm>
            <a:off x="1111700" y="710225"/>
            <a:ext cx="6488434" cy="4219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a:t>15 елементів DC</a:t>
            </a:r>
            <a:endParaRPr/>
          </a:p>
        </p:txBody>
      </p:sp>
      <p:graphicFrame>
        <p:nvGraphicFramePr>
          <p:cNvPr id="166" name="Google Shape;166;p29"/>
          <p:cNvGraphicFramePr/>
          <p:nvPr/>
        </p:nvGraphicFramePr>
        <p:xfrm>
          <a:off x="338100" y="826140"/>
          <a:ext cx="3000000" cy="3000000"/>
        </p:xfrm>
        <a:graphic>
          <a:graphicData uri="http://schemas.openxmlformats.org/drawingml/2006/table">
            <a:tbl>
              <a:tblPr>
                <a:noFill/>
                <a:tableStyleId>{05BB14AB-0059-4D98-B317-27E6A943644F}</a:tableStyleId>
              </a:tblPr>
              <a:tblGrid>
                <a:gridCol w="1723750"/>
                <a:gridCol w="1200225"/>
                <a:gridCol w="5560750"/>
              </a:tblGrid>
              <a:tr h="596950">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Оригінал</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Переклад</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Опис</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596950">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Title</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Заголовок</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Назва ресурсу</a:t>
                      </a:r>
                      <a:endParaRPr>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91837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Creator</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Автор</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Людина (організація, сервіс), яка головним чином відповідає за створення ресурсу.</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1185850">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Subject/Keywords</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Предмет</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Тема, предмет, ключові слова. Як правило, предмет буде представлений за допомогою ключових слів, ключових фраз або класифікаційних кодів. Рекомендовано використовувати контрольований словник.</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91837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Description</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Опис</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Опис може включати анотацію, зміст, графічне представлення або опис ресурсу у вільному тексті.</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a:t>15 елементів DC</a:t>
            </a:r>
            <a:endParaRPr/>
          </a:p>
        </p:txBody>
      </p:sp>
      <p:graphicFrame>
        <p:nvGraphicFramePr>
          <p:cNvPr id="172" name="Google Shape;172;p30"/>
          <p:cNvGraphicFramePr/>
          <p:nvPr/>
        </p:nvGraphicFramePr>
        <p:xfrm>
          <a:off x="338100" y="826140"/>
          <a:ext cx="3000000" cy="3000000"/>
        </p:xfrm>
        <a:graphic>
          <a:graphicData uri="http://schemas.openxmlformats.org/drawingml/2006/table">
            <a:tbl>
              <a:tblPr>
                <a:noFill/>
                <a:tableStyleId>{05BB14AB-0059-4D98-B317-27E6A943644F}</a:tableStyleId>
              </a:tblPr>
              <a:tblGrid>
                <a:gridCol w="1438325"/>
                <a:gridCol w="1485650"/>
                <a:gridCol w="5560750"/>
              </a:tblGrid>
              <a:tr h="521925">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Оригінал</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Переклад</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Опис</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100507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Publisher</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Видавець</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Організація, відповідальна за надання ресурсу.</a:t>
                      </a:r>
                      <a:endParaRPr>
                        <a:solidFill>
                          <a:schemeClr val="lt2"/>
                        </a:solidFill>
                        <a:latin typeface="Roboto"/>
                        <a:ea typeface="Roboto"/>
                        <a:cs typeface="Roboto"/>
                        <a:sym typeface="Roboto"/>
                      </a:endParaRPr>
                    </a:p>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Прикладами видавця є особа, організація або служба. Як правило, ім’я видавця слід використовувати для позначення сутності.</a:t>
                      </a:r>
                      <a:endParaRPr>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802925">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Contributor</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Вкладач</a:t>
                      </a:r>
                      <a:endParaRPr>
                        <a:solidFill>
                          <a:schemeClr val="lt2"/>
                        </a:solidFill>
                        <a:latin typeface="Roboto"/>
                        <a:ea typeface="Roboto"/>
                        <a:cs typeface="Roboto"/>
                        <a:sym typeface="Roboto"/>
                      </a:endParaRPr>
                    </a:p>
                    <a:p>
                      <a:pPr indent="0" lvl="0" marL="0" rtl="0" algn="l">
                        <a:spcBef>
                          <a:spcPts val="0"/>
                        </a:spcBef>
                        <a:spcAft>
                          <a:spcPts val="0"/>
                        </a:spcAft>
                        <a:buNone/>
                      </a:pPr>
                      <a:r>
                        <a:rPr lang="ru">
                          <a:solidFill>
                            <a:schemeClr val="lt2"/>
                          </a:solidFill>
                          <a:latin typeface="Roboto"/>
                          <a:ea typeface="Roboto"/>
                          <a:cs typeface="Roboto"/>
                          <a:sym typeface="Roboto"/>
                        </a:rPr>
                        <a:t>рос. Соисполнитель</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Людина чи організація, (які не зазначені як Автор), але внесли інтелектуальний вклад в ресурс (наприклад, редактор, перекладач, ілюстратор) </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103677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Date</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Дата</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Дата, що вказує на появу (в доступному вигляді)  чи створення ресурсу. Рекомендовано вказувати дату, дату/час або період часу відповідно до стандарту </a:t>
                      </a:r>
                      <a:r>
                        <a:rPr b="1" lang="ru">
                          <a:solidFill>
                            <a:schemeClr val="lt2"/>
                          </a:solidFill>
                          <a:latin typeface="Roboto"/>
                          <a:ea typeface="Roboto"/>
                          <a:cs typeface="Roboto"/>
                          <a:sym typeface="Roboto"/>
                        </a:rPr>
                        <a:t>ISO 8601-1</a:t>
                      </a:r>
                      <a:r>
                        <a:rPr lang="ru">
                          <a:solidFill>
                            <a:schemeClr val="lt2"/>
                          </a:solidFill>
                          <a:latin typeface="Roboto"/>
                          <a:ea typeface="Roboto"/>
                          <a:cs typeface="Roboto"/>
                          <a:sym typeface="Roboto"/>
                        </a:rPr>
                        <a:t> </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80292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Type</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Тип</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Тип ресурсу, наприклад, підручник, стаття, препринт, звіт, доповідь. Рекомендовано використовувати контрольований словник, наприклад, DCMI Type Vocabulary, Section 7</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a:t>15 елементів DC</a:t>
            </a:r>
            <a:endParaRPr/>
          </a:p>
        </p:txBody>
      </p:sp>
      <p:graphicFrame>
        <p:nvGraphicFramePr>
          <p:cNvPr id="178" name="Google Shape;178;p31"/>
          <p:cNvGraphicFramePr/>
          <p:nvPr/>
        </p:nvGraphicFramePr>
        <p:xfrm>
          <a:off x="338100" y="826140"/>
          <a:ext cx="3000000" cy="3000000"/>
        </p:xfrm>
        <a:graphic>
          <a:graphicData uri="http://schemas.openxmlformats.org/drawingml/2006/table">
            <a:tbl>
              <a:tblPr>
                <a:noFill/>
                <a:tableStyleId>{05BB14AB-0059-4D98-B317-27E6A943644F}</a:tableStyleId>
              </a:tblPr>
              <a:tblGrid>
                <a:gridCol w="1438325"/>
                <a:gridCol w="1485650"/>
                <a:gridCol w="5560750"/>
              </a:tblGrid>
              <a:tr h="521925">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Оригінал</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Переклад</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Опис</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100507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Format</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Формат</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Формат представлення даних ресурсу. Рекомендовано використовувати контрольовані словники. Наприклад, для форматів файлів можна використовувати список Інтернет-медіа </a:t>
                      </a:r>
                      <a:r>
                        <a:rPr lang="ru">
                          <a:solidFill>
                            <a:schemeClr val="lt2"/>
                          </a:solidFill>
                          <a:latin typeface="Roboto"/>
                          <a:ea typeface="Roboto"/>
                          <a:cs typeface="Roboto"/>
                          <a:sym typeface="Roboto"/>
                        </a:rPr>
                        <a:t>типів</a:t>
                      </a:r>
                      <a:r>
                        <a:rPr lang="ru">
                          <a:solidFill>
                            <a:schemeClr val="lt2"/>
                          </a:solidFill>
                          <a:latin typeface="Roboto"/>
                          <a:ea typeface="Roboto"/>
                          <a:cs typeface="Roboto"/>
                          <a:sym typeface="Roboto"/>
                        </a:rPr>
                        <a:t> з застосуванням стандарту  MIME.</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802925">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Identifier</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Ідентифікатор</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Набір літер або цифр, який зазвичай використовується для унікальної ідентифікації ресурсу. Прикладами є URL (за замовчуванням), ISBN, ISSN. </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103677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Source</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Джерело</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Описаний ресурс може бути повністю або частково отриманий із пов’язаного ресурсу.</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a:t>Напрямок роботи </a:t>
            </a:r>
            <a:endParaRPr/>
          </a:p>
        </p:txBody>
      </p:sp>
      <p:sp>
        <p:nvSpPr>
          <p:cNvPr id="74" name="Google Shape;74;p14"/>
          <p:cNvSpPr txBox="1"/>
          <p:nvPr>
            <p:ph idx="1" type="body"/>
          </p:nvPr>
        </p:nvSpPr>
        <p:spPr>
          <a:xfrm>
            <a:off x="471900" y="1919075"/>
            <a:ext cx="84618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sz="2400"/>
              <a:t>методи та засоби інтеграції наукових інформаційних ресурсів України у світовий/європейський науковий інформаційний простір та у загальноєвропейську хмару відкритої науки (EOSC);</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a:t>15 елементів DC</a:t>
            </a:r>
            <a:endParaRPr/>
          </a:p>
        </p:txBody>
      </p:sp>
      <p:graphicFrame>
        <p:nvGraphicFramePr>
          <p:cNvPr id="184" name="Google Shape;184;p32"/>
          <p:cNvGraphicFramePr/>
          <p:nvPr/>
        </p:nvGraphicFramePr>
        <p:xfrm>
          <a:off x="154600" y="722675"/>
          <a:ext cx="3000000" cy="3000000"/>
        </p:xfrm>
        <a:graphic>
          <a:graphicData uri="http://schemas.openxmlformats.org/drawingml/2006/table">
            <a:tbl>
              <a:tblPr>
                <a:noFill/>
                <a:tableStyleId>{05BB14AB-0059-4D98-B317-27E6A943644F}</a:tableStyleId>
              </a:tblPr>
              <a:tblGrid>
                <a:gridCol w="1505375"/>
                <a:gridCol w="1554925"/>
                <a:gridCol w="5820050"/>
              </a:tblGrid>
              <a:tr h="518025">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Оригінал</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Переклад</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b="1" lang="ru">
                          <a:solidFill>
                            <a:srgbClr val="434343"/>
                          </a:solidFill>
                          <a:latin typeface="Roboto"/>
                          <a:ea typeface="Roboto"/>
                          <a:cs typeface="Roboto"/>
                          <a:sym typeface="Roboto"/>
                        </a:rPr>
                        <a:t>Опис</a:t>
                      </a:r>
                      <a:endParaRPr b="1">
                        <a:solidFill>
                          <a:srgbClr val="434343"/>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124027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Language</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Мова</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Мова ресурсу. Рекомендовано використовувати або нелітеральне значення, що представляє мову з контрольованого словника, такого як ISO 639-2 або ISO 639-3, або літеральне значення, що складається з мовного тегу  IETF Best Current Practice 47 .</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816775">
                <a:tc>
                  <a:txBody>
                    <a:bodyPr/>
                    <a:lstStyle/>
                    <a:p>
                      <a:pPr indent="0" lvl="0" marL="0" marR="0" rtl="0" algn="l">
                        <a:lnSpc>
                          <a:spcPct val="100000"/>
                        </a:lnSpc>
                        <a:spcBef>
                          <a:spcPts val="0"/>
                        </a:spcBef>
                        <a:spcAft>
                          <a:spcPts val="0"/>
                        </a:spcAft>
                        <a:buNone/>
                      </a:pPr>
                      <a:r>
                        <a:rPr lang="ru">
                          <a:solidFill>
                            <a:schemeClr val="lt2"/>
                          </a:solidFill>
                          <a:latin typeface="Roboto"/>
                          <a:ea typeface="Roboto"/>
                          <a:cs typeface="Roboto"/>
                          <a:sym typeface="Roboto"/>
                        </a:rPr>
                        <a:t>Relation</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Зв’язок</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Пов’язаний ресурс. Рекомендовано ідентифікувати відповідний ресурс за допомогою URI. Якщо це неможливо, можна надати рядок, що відповідає офіційній системі ідентифікації.</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1029000">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Coverage</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Покриття</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Характеристики місцезнаходження та часової тривалості ресурсу. Рекомендовано використовувати контрольовані словники, наприклад Тезаурус географічних назв Гетті.</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816775">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Rights</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Права</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ru">
                          <a:solidFill>
                            <a:schemeClr val="lt2"/>
                          </a:solidFill>
                          <a:latin typeface="Roboto"/>
                          <a:ea typeface="Roboto"/>
                          <a:cs typeface="Roboto"/>
                          <a:sym typeface="Roboto"/>
                        </a:rPr>
                        <a:t>Інформація про права на ресурс. Як правило,включає твердження про різні права власності, пов’язані з ресурсом, включаючи права інтелектуальної власності.</a:t>
                      </a:r>
                      <a:endParaRPr>
                        <a:solidFill>
                          <a:schemeClr val="lt2"/>
                        </a:solidFill>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sz="2100"/>
              <a:t>Приклади опису кваліфікаторів</a:t>
            </a:r>
            <a:r>
              <a:rPr lang="ru"/>
              <a:t> </a:t>
            </a:r>
            <a:endParaRPr/>
          </a:p>
        </p:txBody>
      </p:sp>
      <p:pic>
        <p:nvPicPr>
          <p:cNvPr id="190" name="Google Shape;190;p33"/>
          <p:cNvPicPr preferRelativeResize="0"/>
          <p:nvPr/>
        </p:nvPicPr>
        <p:blipFill>
          <a:blip r:embed="rId3">
            <a:alphaModFix/>
          </a:blip>
          <a:stretch>
            <a:fillRect/>
          </a:stretch>
        </p:blipFill>
        <p:spPr>
          <a:xfrm>
            <a:off x="1100625" y="1025150"/>
            <a:ext cx="6778075" cy="3537300"/>
          </a:xfrm>
          <a:prstGeom prst="rect">
            <a:avLst/>
          </a:prstGeom>
          <a:noFill/>
          <a:ln cap="flat" cmpd="sng" w="28575">
            <a:solidFill>
              <a:srgbClr val="0000FF"/>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sz="2100"/>
              <a:t>Приклади опису кваліфікаторів</a:t>
            </a:r>
            <a:r>
              <a:rPr lang="ru"/>
              <a:t> </a:t>
            </a:r>
            <a:endParaRPr/>
          </a:p>
        </p:txBody>
      </p:sp>
      <p:pic>
        <p:nvPicPr>
          <p:cNvPr id="196" name="Google Shape;196;p34"/>
          <p:cNvPicPr preferRelativeResize="0"/>
          <p:nvPr/>
        </p:nvPicPr>
        <p:blipFill>
          <a:blip r:embed="rId3">
            <a:alphaModFix/>
          </a:blip>
          <a:stretch>
            <a:fillRect/>
          </a:stretch>
        </p:blipFill>
        <p:spPr>
          <a:xfrm>
            <a:off x="152400" y="1118425"/>
            <a:ext cx="8839203" cy="2990550"/>
          </a:xfrm>
          <a:prstGeom prst="rect">
            <a:avLst/>
          </a:prstGeom>
          <a:noFill/>
          <a:ln cap="flat" cmpd="sng" w="28575">
            <a:solidFill>
              <a:srgbClr val="0000FF"/>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sz="2100"/>
              <a:t>Приклади опису схем</a:t>
            </a:r>
            <a:r>
              <a:rPr lang="ru"/>
              <a:t> </a:t>
            </a:r>
            <a:endParaRPr/>
          </a:p>
        </p:txBody>
      </p:sp>
      <p:sp>
        <p:nvSpPr>
          <p:cNvPr id="202" name="Google Shape;202;p35"/>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3" name="Google Shape;203;p35"/>
          <p:cNvPicPr preferRelativeResize="0"/>
          <p:nvPr/>
        </p:nvPicPr>
        <p:blipFill>
          <a:blip r:embed="rId3">
            <a:alphaModFix/>
          </a:blip>
          <a:stretch>
            <a:fillRect/>
          </a:stretch>
        </p:blipFill>
        <p:spPr>
          <a:xfrm>
            <a:off x="3823150" y="110400"/>
            <a:ext cx="5024618" cy="4880700"/>
          </a:xfrm>
          <a:prstGeom prst="rect">
            <a:avLst/>
          </a:prstGeom>
          <a:noFill/>
          <a:ln cap="flat" cmpd="sng" w="28575">
            <a:solidFill>
              <a:srgbClr val="FF9900"/>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226075" y="357800"/>
            <a:ext cx="2808000" cy="186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p:txBody>
      </p:sp>
      <p:sp>
        <p:nvSpPr>
          <p:cNvPr id="209" name="Google Shape;209;p36"/>
          <p:cNvSpPr txBox="1"/>
          <p:nvPr>
            <p:ph idx="1" type="body"/>
          </p:nvPr>
        </p:nvSpPr>
        <p:spPr>
          <a:xfrm>
            <a:off x="226075" y="2225425"/>
            <a:ext cx="2808000" cy="2403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ru" sz="2400"/>
              <a:t>DSpace</a:t>
            </a:r>
            <a:endParaRPr sz="2400"/>
          </a:p>
        </p:txBody>
      </p:sp>
      <p:pic>
        <p:nvPicPr>
          <p:cNvPr id="210" name="Google Shape;210;p36"/>
          <p:cNvPicPr preferRelativeResize="0"/>
          <p:nvPr/>
        </p:nvPicPr>
        <p:blipFill>
          <a:blip r:embed="rId3">
            <a:alphaModFix/>
          </a:blip>
          <a:stretch>
            <a:fillRect/>
          </a:stretch>
        </p:blipFill>
        <p:spPr>
          <a:xfrm>
            <a:off x="4349875" y="152400"/>
            <a:ext cx="3937000" cy="483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16" name="Google Shape;216;p37"/>
          <p:cNvSpPr txBox="1"/>
          <p:nvPr>
            <p:ph idx="1" type="body"/>
          </p:nvPr>
        </p:nvSpPr>
        <p:spPr>
          <a:xfrm>
            <a:off x="226075" y="2426675"/>
            <a:ext cx="2808000" cy="2202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spcBef>
                <a:spcPts val="0"/>
              </a:spcBef>
              <a:spcAft>
                <a:spcPts val="1200"/>
              </a:spcAft>
              <a:buNone/>
            </a:pPr>
            <a:r>
              <a:t/>
            </a:r>
            <a:endParaRPr sz="2400"/>
          </a:p>
        </p:txBody>
      </p:sp>
      <p:pic>
        <p:nvPicPr>
          <p:cNvPr id="217" name="Google Shape;217;p37"/>
          <p:cNvPicPr preferRelativeResize="0"/>
          <p:nvPr/>
        </p:nvPicPr>
        <p:blipFill>
          <a:blip r:embed="rId3">
            <a:alphaModFix/>
          </a:blip>
          <a:stretch>
            <a:fillRect/>
          </a:stretch>
        </p:blipFill>
        <p:spPr>
          <a:xfrm>
            <a:off x="4349878" y="152400"/>
            <a:ext cx="3847266" cy="4838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8"/>
          <p:cNvPicPr preferRelativeResize="0"/>
          <p:nvPr/>
        </p:nvPicPr>
        <p:blipFill>
          <a:blip r:embed="rId3">
            <a:alphaModFix/>
          </a:blip>
          <a:stretch>
            <a:fillRect/>
          </a:stretch>
        </p:blipFill>
        <p:spPr>
          <a:xfrm>
            <a:off x="4319275" y="92525"/>
            <a:ext cx="3805799" cy="4939401"/>
          </a:xfrm>
          <a:prstGeom prst="rect">
            <a:avLst/>
          </a:prstGeom>
          <a:noFill/>
          <a:ln>
            <a:noFill/>
          </a:ln>
        </p:spPr>
      </p:pic>
      <p:sp>
        <p:nvSpPr>
          <p:cNvPr id="223" name="Google Shape;223;p38"/>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24" name="Google Shape;224;p38"/>
          <p:cNvSpPr txBox="1"/>
          <p:nvPr>
            <p:ph idx="1" type="body"/>
          </p:nvPr>
        </p:nvSpPr>
        <p:spPr>
          <a:xfrm>
            <a:off x="226075" y="2426675"/>
            <a:ext cx="2808000" cy="2202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spcBef>
                <a:spcPts val="0"/>
              </a:spcBef>
              <a:spcAft>
                <a:spcPts val="1200"/>
              </a:spcAft>
              <a:buNone/>
            </a:pPr>
            <a:r>
              <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9"/>
          <p:cNvPicPr preferRelativeResize="0"/>
          <p:nvPr/>
        </p:nvPicPr>
        <p:blipFill>
          <a:blip r:embed="rId3">
            <a:alphaModFix/>
          </a:blip>
          <a:stretch>
            <a:fillRect/>
          </a:stretch>
        </p:blipFill>
        <p:spPr>
          <a:xfrm>
            <a:off x="3338875" y="483238"/>
            <a:ext cx="5805125" cy="4177021"/>
          </a:xfrm>
          <a:prstGeom prst="rect">
            <a:avLst/>
          </a:prstGeom>
          <a:noFill/>
          <a:ln>
            <a:noFill/>
          </a:ln>
        </p:spPr>
      </p:pic>
      <p:cxnSp>
        <p:nvCxnSpPr>
          <p:cNvPr id="230" name="Google Shape;230;p39"/>
          <p:cNvCxnSpPr/>
          <p:nvPr/>
        </p:nvCxnSpPr>
        <p:spPr>
          <a:xfrm rot="10800000">
            <a:off x="5675450" y="2207075"/>
            <a:ext cx="1306200" cy="702600"/>
          </a:xfrm>
          <a:prstGeom prst="straightConnector1">
            <a:avLst/>
          </a:prstGeom>
          <a:noFill/>
          <a:ln cap="flat" cmpd="sng" w="19050">
            <a:solidFill>
              <a:srgbClr val="FF0000"/>
            </a:solidFill>
            <a:prstDash val="solid"/>
            <a:round/>
            <a:headEnd len="med" w="med" type="none"/>
            <a:tailEnd len="med" w="med" type="triangle"/>
          </a:ln>
        </p:spPr>
      </p:cxnSp>
      <p:sp>
        <p:nvSpPr>
          <p:cNvPr id="231" name="Google Shape;231;p39"/>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32" name="Google Shape;232;p39"/>
          <p:cNvSpPr txBox="1"/>
          <p:nvPr>
            <p:ph idx="1" type="body"/>
          </p:nvPr>
        </p:nvSpPr>
        <p:spPr>
          <a:xfrm>
            <a:off x="226075" y="2426675"/>
            <a:ext cx="2808000" cy="2202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spcBef>
                <a:spcPts val="0"/>
              </a:spcBef>
              <a:spcAft>
                <a:spcPts val="1200"/>
              </a:spcAft>
              <a:buNone/>
            </a:pPr>
            <a:r>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40"/>
          <p:cNvPicPr preferRelativeResize="0"/>
          <p:nvPr/>
        </p:nvPicPr>
        <p:blipFill>
          <a:blip r:embed="rId3">
            <a:alphaModFix/>
          </a:blip>
          <a:stretch>
            <a:fillRect/>
          </a:stretch>
        </p:blipFill>
        <p:spPr>
          <a:xfrm>
            <a:off x="3338875" y="1513575"/>
            <a:ext cx="5805125" cy="2506297"/>
          </a:xfrm>
          <a:prstGeom prst="rect">
            <a:avLst/>
          </a:prstGeom>
          <a:noFill/>
          <a:ln>
            <a:noFill/>
          </a:ln>
        </p:spPr>
      </p:pic>
      <p:sp>
        <p:nvSpPr>
          <p:cNvPr id="238" name="Google Shape;238;p40"/>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39" name="Google Shape;239;p40"/>
          <p:cNvSpPr txBox="1"/>
          <p:nvPr>
            <p:ph idx="1" type="body"/>
          </p:nvPr>
        </p:nvSpPr>
        <p:spPr>
          <a:xfrm>
            <a:off x="226075" y="2426675"/>
            <a:ext cx="2808000" cy="2202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lnSpc>
                <a:spcPct val="100000"/>
              </a:lnSpc>
              <a:spcBef>
                <a:spcPts val="0"/>
              </a:spcBef>
              <a:spcAft>
                <a:spcPts val="0"/>
              </a:spcAft>
              <a:buNone/>
            </a:pPr>
            <a:r>
              <a:rPr lang="ru" sz="2400"/>
              <a:t> </a:t>
            </a:r>
            <a:r>
              <a:rPr lang="ru" sz="2400"/>
              <a:t>Contributor</a:t>
            </a:r>
            <a:endParaRPr sz="2400"/>
          </a:p>
          <a:p>
            <a:pPr indent="0" lvl="0" marL="0" rtl="0" algn="ctr">
              <a:spcBef>
                <a:spcPts val="0"/>
              </a:spcBef>
              <a:spcAft>
                <a:spcPts val="1200"/>
              </a:spcAft>
              <a:buNone/>
            </a:pPr>
            <a:r>
              <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45" name="Google Shape;245;p41"/>
          <p:cNvSpPr txBox="1"/>
          <p:nvPr>
            <p:ph idx="1" type="body"/>
          </p:nvPr>
        </p:nvSpPr>
        <p:spPr>
          <a:xfrm>
            <a:off x="226075" y="2426675"/>
            <a:ext cx="2808000" cy="2202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lnSpc>
                <a:spcPct val="100000"/>
              </a:lnSpc>
              <a:spcBef>
                <a:spcPts val="0"/>
              </a:spcBef>
              <a:spcAft>
                <a:spcPts val="0"/>
              </a:spcAft>
              <a:buNone/>
            </a:pPr>
            <a:r>
              <a:rPr lang="ru" sz="2400"/>
              <a:t> Coverage</a:t>
            </a:r>
            <a:endParaRPr sz="2400"/>
          </a:p>
          <a:p>
            <a:pPr indent="0" lvl="0" marL="0" rtl="0" algn="ctr">
              <a:lnSpc>
                <a:spcPct val="100000"/>
              </a:lnSpc>
              <a:spcBef>
                <a:spcPts val="0"/>
              </a:spcBef>
              <a:spcAft>
                <a:spcPts val="0"/>
              </a:spcAft>
              <a:buNone/>
            </a:pPr>
            <a:r>
              <a:rPr lang="ru" sz="2400"/>
              <a:t>Creator</a:t>
            </a:r>
            <a:endParaRPr sz="2400"/>
          </a:p>
          <a:p>
            <a:pPr indent="0" lvl="0" marL="0" rtl="0" algn="ctr">
              <a:lnSpc>
                <a:spcPct val="100000"/>
              </a:lnSpc>
              <a:spcBef>
                <a:spcPts val="0"/>
              </a:spcBef>
              <a:spcAft>
                <a:spcPts val="0"/>
              </a:spcAft>
              <a:buNone/>
            </a:pPr>
            <a:r>
              <a:rPr lang="ru" sz="2400"/>
              <a:t>Date</a:t>
            </a:r>
            <a:endParaRPr sz="2400"/>
          </a:p>
          <a:p>
            <a:pPr indent="0" lvl="0" marL="0" rtl="0" algn="ctr">
              <a:spcBef>
                <a:spcPts val="0"/>
              </a:spcBef>
              <a:spcAft>
                <a:spcPts val="1200"/>
              </a:spcAft>
              <a:buNone/>
            </a:pPr>
            <a:r>
              <a:t/>
            </a:r>
            <a:endParaRPr sz="2400"/>
          </a:p>
        </p:txBody>
      </p:sp>
      <p:pic>
        <p:nvPicPr>
          <p:cNvPr id="246" name="Google Shape;246;p41"/>
          <p:cNvPicPr preferRelativeResize="0"/>
          <p:nvPr/>
        </p:nvPicPr>
        <p:blipFill>
          <a:blip r:embed="rId3">
            <a:alphaModFix/>
          </a:blip>
          <a:stretch>
            <a:fillRect/>
          </a:stretch>
        </p:blipFill>
        <p:spPr>
          <a:xfrm>
            <a:off x="3338875" y="845813"/>
            <a:ext cx="5805124" cy="34518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181750" y="357800"/>
            <a:ext cx="3037500" cy="2593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sz="3500"/>
              <a:t>Розробка електронних    бібліотек</a:t>
            </a:r>
            <a:endParaRPr sz="3500"/>
          </a:p>
        </p:txBody>
      </p:sp>
      <p:pic>
        <p:nvPicPr>
          <p:cNvPr id="80" name="Google Shape;80;p15"/>
          <p:cNvPicPr preferRelativeResize="0"/>
          <p:nvPr/>
        </p:nvPicPr>
        <p:blipFill rotWithShape="1">
          <a:blip r:embed="rId3">
            <a:alphaModFix/>
          </a:blip>
          <a:srcRect b="0" l="727" r="973" t="1526"/>
          <a:stretch/>
        </p:blipFill>
        <p:spPr>
          <a:xfrm>
            <a:off x="3409800" y="98775"/>
            <a:ext cx="4212900" cy="2701776"/>
          </a:xfrm>
          <a:prstGeom prst="rect">
            <a:avLst/>
          </a:prstGeom>
          <a:noFill/>
          <a:ln>
            <a:noFill/>
          </a:ln>
          <a:effectLst>
            <a:outerShdw blurRad="57150" rotWithShape="0" algn="bl" dir="5400000" dist="19050">
              <a:srgbClr val="000000">
                <a:alpha val="50000"/>
              </a:srgbClr>
            </a:outerShdw>
          </a:effectLst>
        </p:spPr>
      </p:pic>
      <p:pic>
        <p:nvPicPr>
          <p:cNvPr id="81" name="Google Shape;81;p15"/>
          <p:cNvPicPr preferRelativeResize="0"/>
          <p:nvPr/>
        </p:nvPicPr>
        <p:blipFill>
          <a:blip r:embed="rId4">
            <a:alphaModFix/>
          </a:blip>
          <a:stretch>
            <a:fillRect/>
          </a:stretch>
        </p:blipFill>
        <p:spPr>
          <a:xfrm>
            <a:off x="4677300" y="357800"/>
            <a:ext cx="4399601" cy="1974400"/>
          </a:xfrm>
          <a:prstGeom prst="rect">
            <a:avLst/>
          </a:prstGeom>
          <a:noFill/>
          <a:ln>
            <a:noFill/>
          </a:ln>
          <a:effectLst>
            <a:outerShdw blurRad="57150" rotWithShape="0" algn="bl" dir="5400000" dist="19050">
              <a:srgbClr val="000000">
                <a:alpha val="50000"/>
              </a:srgbClr>
            </a:outerShdw>
          </a:effectLst>
        </p:spPr>
      </p:pic>
      <p:pic>
        <p:nvPicPr>
          <p:cNvPr id="82" name="Google Shape;82;p15"/>
          <p:cNvPicPr preferRelativeResize="0"/>
          <p:nvPr/>
        </p:nvPicPr>
        <p:blipFill>
          <a:blip r:embed="rId5">
            <a:alphaModFix/>
          </a:blip>
          <a:stretch>
            <a:fillRect/>
          </a:stretch>
        </p:blipFill>
        <p:spPr>
          <a:xfrm>
            <a:off x="3736650" y="1311004"/>
            <a:ext cx="4212900" cy="3181795"/>
          </a:xfrm>
          <a:prstGeom prst="rect">
            <a:avLst/>
          </a:prstGeom>
          <a:noFill/>
          <a:ln>
            <a:noFill/>
          </a:ln>
          <a:effectLst>
            <a:outerShdw blurRad="57150" rotWithShape="0" algn="bl" dir="5400000" dist="19050">
              <a:srgbClr val="000000">
                <a:alpha val="50000"/>
              </a:srgbClr>
            </a:outerShdw>
          </a:effectLst>
        </p:spPr>
      </p:pic>
      <p:pic>
        <p:nvPicPr>
          <p:cNvPr id="83" name="Google Shape;83;p15"/>
          <p:cNvPicPr preferRelativeResize="0"/>
          <p:nvPr/>
        </p:nvPicPr>
        <p:blipFill rotWithShape="1">
          <a:blip r:embed="rId6">
            <a:alphaModFix/>
          </a:blip>
          <a:srcRect b="0" l="0" r="931" t="0"/>
          <a:stretch/>
        </p:blipFill>
        <p:spPr>
          <a:xfrm>
            <a:off x="4425100" y="2088050"/>
            <a:ext cx="4578676" cy="294225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52" name="Google Shape;252;p42"/>
          <p:cNvSpPr txBox="1"/>
          <p:nvPr>
            <p:ph idx="1" type="body"/>
          </p:nvPr>
        </p:nvSpPr>
        <p:spPr>
          <a:xfrm>
            <a:off x="226075" y="2426675"/>
            <a:ext cx="2808000" cy="2202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lnSpc>
                <a:spcPct val="100000"/>
              </a:lnSpc>
              <a:spcBef>
                <a:spcPts val="0"/>
              </a:spcBef>
              <a:spcAft>
                <a:spcPts val="0"/>
              </a:spcAft>
              <a:buNone/>
            </a:pPr>
            <a:r>
              <a:rPr lang="ru" sz="2400"/>
              <a:t> Description</a:t>
            </a:r>
            <a:endParaRPr sz="2400"/>
          </a:p>
          <a:p>
            <a:pPr indent="0" lvl="0" marL="0" rtl="0" algn="ctr">
              <a:lnSpc>
                <a:spcPct val="100000"/>
              </a:lnSpc>
              <a:spcBef>
                <a:spcPts val="0"/>
              </a:spcBef>
              <a:spcAft>
                <a:spcPts val="0"/>
              </a:spcAft>
              <a:buNone/>
            </a:pPr>
            <a:r>
              <a:rPr lang="ru" sz="2400"/>
              <a:t>Format</a:t>
            </a:r>
            <a:endParaRPr sz="2400"/>
          </a:p>
          <a:p>
            <a:pPr indent="0" lvl="0" marL="0" rtl="0" algn="ctr">
              <a:spcBef>
                <a:spcPts val="0"/>
              </a:spcBef>
              <a:spcAft>
                <a:spcPts val="1200"/>
              </a:spcAft>
              <a:buNone/>
            </a:pPr>
            <a:r>
              <a:t/>
            </a:r>
            <a:endParaRPr sz="2400"/>
          </a:p>
        </p:txBody>
      </p:sp>
      <p:pic>
        <p:nvPicPr>
          <p:cNvPr id="253" name="Google Shape;253;p42"/>
          <p:cNvPicPr preferRelativeResize="0"/>
          <p:nvPr/>
        </p:nvPicPr>
        <p:blipFill>
          <a:blip r:embed="rId3">
            <a:alphaModFix/>
          </a:blip>
          <a:stretch>
            <a:fillRect/>
          </a:stretch>
        </p:blipFill>
        <p:spPr>
          <a:xfrm>
            <a:off x="3338875" y="569525"/>
            <a:ext cx="5805126" cy="41088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59" name="Google Shape;259;p43"/>
          <p:cNvSpPr txBox="1"/>
          <p:nvPr>
            <p:ph idx="1" type="body"/>
          </p:nvPr>
        </p:nvSpPr>
        <p:spPr>
          <a:xfrm>
            <a:off x="226075" y="2426675"/>
            <a:ext cx="2808000" cy="2202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lnSpc>
                <a:spcPct val="100000"/>
              </a:lnSpc>
              <a:spcBef>
                <a:spcPts val="0"/>
              </a:spcBef>
              <a:spcAft>
                <a:spcPts val="0"/>
              </a:spcAft>
              <a:buNone/>
            </a:pPr>
            <a:r>
              <a:rPr lang="ru" sz="2400"/>
              <a:t> Identifier</a:t>
            </a:r>
            <a:endParaRPr sz="2400"/>
          </a:p>
          <a:p>
            <a:pPr indent="0" lvl="0" marL="0" rtl="0" algn="ctr">
              <a:lnSpc>
                <a:spcPct val="100000"/>
              </a:lnSpc>
              <a:spcBef>
                <a:spcPts val="0"/>
              </a:spcBef>
              <a:spcAft>
                <a:spcPts val="0"/>
              </a:spcAft>
              <a:buNone/>
            </a:pPr>
            <a:r>
              <a:rPr lang="ru" sz="2400"/>
              <a:t>Language</a:t>
            </a:r>
            <a:endParaRPr sz="2400"/>
          </a:p>
          <a:p>
            <a:pPr indent="0" lvl="0" marL="0" rtl="0" algn="ctr">
              <a:spcBef>
                <a:spcPts val="0"/>
              </a:spcBef>
              <a:spcAft>
                <a:spcPts val="1200"/>
              </a:spcAft>
              <a:buNone/>
            </a:pPr>
            <a:r>
              <a:t/>
            </a:r>
            <a:endParaRPr sz="2400"/>
          </a:p>
        </p:txBody>
      </p:sp>
      <p:pic>
        <p:nvPicPr>
          <p:cNvPr id="260" name="Google Shape;260;p43"/>
          <p:cNvPicPr preferRelativeResize="0"/>
          <p:nvPr/>
        </p:nvPicPr>
        <p:blipFill>
          <a:blip r:embed="rId3">
            <a:alphaModFix/>
          </a:blip>
          <a:stretch>
            <a:fillRect/>
          </a:stretch>
        </p:blipFill>
        <p:spPr>
          <a:xfrm>
            <a:off x="3340150" y="152400"/>
            <a:ext cx="5751411" cy="48387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66" name="Google Shape;266;p44"/>
          <p:cNvSpPr txBox="1"/>
          <p:nvPr>
            <p:ph idx="1" type="body"/>
          </p:nvPr>
        </p:nvSpPr>
        <p:spPr>
          <a:xfrm>
            <a:off x="226075" y="2426675"/>
            <a:ext cx="2808000" cy="2202600"/>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lnSpc>
                <a:spcPct val="100000"/>
              </a:lnSpc>
              <a:spcBef>
                <a:spcPts val="0"/>
              </a:spcBef>
              <a:spcAft>
                <a:spcPts val="0"/>
              </a:spcAft>
              <a:buNone/>
            </a:pPr>
            <a:r>
              <a:rPr lang="ru" sz="2400"/>
              <a:t>Publisher</a:t>
            </a:r>
            <a:endParaRPr sz="2400"/>
          </a:p>
          <a:p>
            <a:pPr indent="0" lvl="0" marL="0" rtl="0" algn="ctr">
              <a:lnSpc>
                <a:spcPct val="100000"/>
              </a:lnSpc>
              <a:spcBef>
                <a:spcPts val="0"/>
              </a:spcBef>
              <a:spcAft>
                <a:spcPts val="0"/>
              </a:spcAft>
              <a:buNone/>
            </a:pPr>
            <a:r>
              <a:rPr lang="ru" sz="2400"/>
              <a:t>Relation</a:t>
            </a:r>
            <a:endParaRPr sz="2400"/>
          </a:p>
          <a:p>
            <a:pPr indent="0" lvl="0" marL="0" rtl="0" algn="ctr">
              <a:lnSpc>
                <a:spcPct val="100000"/>
              </a:lnSpc>
              <a:spcBef>
                <a:spcPts val="0"/>
              </a:spcBef>
              <a:spcAft>
                <a:spcPts val="0"/>
              </a:spcAft>
              <a:buNone/>
            </a:pPr>
            <a:r>
              <a:rPr lang="ru" sz="2400"/>
              <a:t>Rights</a:t>
            </a:r>
            <a:endParaRPr sz="2400"/>
          </a:p>
          <a:p>
            <a:pPr indent="0" lvl="0" marL="0" rtl="0" algn="ctr">
              <a:lnSpc>
                <a:spcPct val="100000"/>
              </a:lnSpc>
              <a:spcBef>
                <a:spcPts val="0"/>
              </a:spcBef>
              <a:spcAft>
                <a:spcPts val="0"/>
              </a:spcAft>
              <a:buNone/>
            </a:pPr>
            <a:r>
              <a:rPr lang="ru" sz="2400"/>
              <a:t>Source</a:t>
            </a:r>
            <a:endParaRPr sz="2400"/>
          </a:p>
          <a:p>
            <a:pPr indent="0" lvl="0" marL="0" rtl="0" algn="ctr">
              <a:spcBef>
                <a:spcPts val="0"/>
              </a:spcBef>
              <a:spcAft>
                <a:spcPts val="1200"/>
              </a:spcAft>
              <a:buNone/>
            </a:pPr>
            <a:r>
              <a:t/>
            </a:r>
            <a:endParaRPr sz="2400"/>
          </a:p>
        </p:txBody>
      </p:sp>
      <p:pic>
        <p:nvPicPr>
          <p:cNvPr id="267" name="Google Shape;267;p44"/>
          <p:cNvPicPr preferRelativeResize="0"/>
          <p:nvPr/>
        </p:nvPicPr>
        <p:blipFill>
          <a:blip r:embed="rId3">
            <a:alphaModFix/>
          </a:blip>
          <a:stretch>
            <a:fillRect/>
          </a:stretch>
        </p:blipFill>
        <p:spPr>
          <a:xfrm>
            <a:off x="3381125" y="51325"/>
            <a:ext cx="5617050" cy="5092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5"/>
          <p:cNvSpPr txBox="1"/>
          <p:nvPr>
            <p:ph type="title"/>
          </p:nvPr>
        </p:nvSpPr>
        <p:spPr>
          <a:xfrm>
            <a:off x="226075" y="152400"/>
            <a:ext cx="2808000" cy="195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3100"/>
              <a:t>Приклад метаданих</a:t>
            </a:r>
            <a:endParaRPr sz="3100"/>
          </a:p>
          <a:p>
            <a:pPr indent="0" lvl="0" marL="0" rtl="0" algn="ctr">
              <a:spcBef>
                <a:spcPts val="0"/>
              </a:spcBef>
              <a:spcAft>
                <a:spcPts val="0"/>
              </a:spcAft>
              <a:buNone/>
            </a:pPr>
            <a:r>
              <a:rPr lang="ru" sz="3100"/>
              <a:t>DSpace</a:t>
            </a:r>
            <a:endParaRPr sz="3100"/>
          </a:p>
        </p:txBody>
      </p:sp>
      <p:sp>
        <p:nvSpPr>
          <p:cNvPr id="273" name="Google Shape;273;p45"/>
          <p:cNvSpPr txBox="1"/>
          <p:nvPr>
            <p:ph idx="1" type="body"/>
          </p:nvPr>
        </p:nvSpPr>
        <p:spPr>
          <a:xfrm>
            <a:off x="226075" y="2426675"/>
            <a:ext cx="2808000" cy="2202600"/>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rPr lang="ru" sz="2400"/>
              <a:t>Кваліфіковане DC</a:t>
            </a:r>
            <a:endParaRPr sz="2400"/>
          </a:p>
          <a:p>
            <a:pPr indent="0" lvl="0" marL="0" rtl="0" algn="ctr">
              <a:lnSpc>
                <a:spcPct val="100000"/>
              </a:lnSpc>
              <a:spcBef>
                <a:spcPts val="0"/>
              </a:spcBef>
              <a:spcAft>
                <a:spcPts val="0"/>
              </a:spcAft>
              <a:buNone/>
            </a:pPr>
            <a:r>
              <a:rPr lang="ru" sz="2400"/>
              <a:t>Status </a:t>
            </a:r>
            <a:r>
              <a:rPr lang="ru" sz="2400">
                <a:solidFill>
                  <a:srgbClr val="FF0000"/>
                </a:solidFill>
              </a:rPr>
              <a:t>?</a:t>
            </a:r>
            <a:endParaRPr sz="2400">
              <a:solidFill>
                <a:srgbClr val="FF0000"/>
              </a:solidFill>
            </a:endParaRPr>
          </a:p>
          <a:p>
            <a:pPr indent="0" lvl="0" marL="0" rtl="0" algn="ctr">
              <a:lnSpc>
                <a:spcPct val="100000"/>
              </a:lnSpc>
              <a:spcBef>
                <a:spcPts val="0"/>
              </a:spcBef>
              <a:spcAft>
                <a:spcPts val="0"/>
              </a:spcAft>
              <a:buNone/>
            </a:pPr>
            <a:r>
              <a:rPr lang="ru" sz="2400"/>
              <a:t>Subject</a:t>
            </a:r>
            <a:endParaRPr sz="2400"/>
          </a:p>
          <a:p>
            <a:pPr indent="0" lvl="0" marL="0" rtl="0" algn="ctr">
              <a:lnSpc>
                <a:spcPct val="100000"/>
              </a:lnSpc>
              <a:spcBef>
                <a:spcPts val="0"/>
              </a:spcBef>
              <a:spcAft>
                <a:spcPts val="0"/>
              </a:spcAft>
              <a:buNone/>
            </a:pPr>
            <a:r>
              <a:rPr lang="ru" sz="2400"/>
              <a:t>Title</a:t>
            </a:r>
            <a:endParaRPr sz="2400"/>
          </a:p>
          <a:p>
            <a:pPr indent="0" lvl="0" marL="0" rtl="0" algn="ctr">
              <a:lnSpc>
                <a:spcPct val="100000"/>
              </a:lnSpc>
              <a:spcBef>
                <a:spcPts val="0"/>
              </a:spcBef>
              <a:spcAft>
                <a:spcPts val="0"/>
              </a:spcAft>
              <a:buNone/>
            </a:pPr>
            <a:r>
              <a:rPr lang="ru" sz="2400"/>
              <a:t>Type</a:t>
            </a:r>
            <a:endParaRPr sz="2400"/>
          </a:p>
          <a:p>
            <a:pPr indent="0" lvl="0" marL="0" rtl="0" algn="ctr">
              <a:spcBef>
                <a:spcPts val="0"/>
              </a:spcBef>
              <a:spcAft>
                <a:spcPts val="1200"/>
              </a:spcAft>
              <a:buNone/>
            </a:pPr>
            <a:r>
              <a:t/>
            </a:r>
            <a:endParaRPr sz="2400"/>
          </a:p>
        </p:txBody>
      </p:sp>
      <p:pic>
        <p:nvPicPr>
          <p:cNvPr id="274" name="Google Shape;274;p45"/>
          <p:cNvPicPr preferRelativeResize="0"/>
          <p:nvPr/>
        </p:nvPicPr>
        <p:blipFill>
          <a:blip r:embed="rId3">
            <a:alphaModFix/>
          </a:blip>
          <a:stretch>
            <a:fillRect/>
          </a:stretch>
        </p:blipFill>
        <p:spPr>
          <a:xfrm>
            <a:off x="3338875" y="503675"/>
            <a:ext cx="5805126" cy="384513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6"/>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Дякую за увагу!</a:t>
            </a:r>
            <a:endParaRPr/>
          </a:p>
        </p:txBody>
      </p:sp>
      <p:sp>
        <p:nvSpPr>
          <p:cNvPr id="280" name="Google Shape;280;p46"/>
          <p:cNvSpPr txBox="1"/>
          <p:nvPr>
            <p:ph idx="1" type="subTitle"/>
          </p:nvPr>
        </p:nvSpPr>
        <p:spPr>
          <a:xfrm>
            <a:off x="509125" y="3144973"/>
            <a:ext cx="8222100" cy="618900"/>
          </a:xfrm>
          <a:prstGeom prst="rect">
            <a:avLst/>
          </a:prstGeom>
        </p:spPr>
        <p:txBody>
          <a:bodyPr anchorCtr="0" anchor="t" bIns="91425" lIns="91425" spcFirstLastPara="1" rIns="91425" wrap="square" tIns="91425">
            <a:normAutofit fontScale="77500" lnSpcReduction="10000"/>
          </a:bodyPr>
          <a:lstStyle/>
          <a:p>
            <a:pPr indent="0" lvl="0" marL="0" rtl="0" algn="ctr">
              <a:lnSpc>
                <a:spcPct val="115000"/>
              </a:lnSpc>
              <a:spcBef>
                <a:spcPts val="0"/>
              </a:spcBef>
              <a:spcAft>
                <a:spcPts val="0"/>
              </a:spcAft>
              <a:buNone/>
            </a:pPr>
            <a:r>
              <a:rPr lang="ru"/>
              <a:t>Галина Юріївна Проскудіна </a:t>
            </a:r>
            <a:endParaRPr/>
          </a:p>
          <a:p>
            <a:pPr indent="0" lvl="0" marL="0" rtl="0" algn="ctr">
              <a:lnSpc>
                <a:spcPct val="115000"/>
              </a:lnSpc>
              <a:spcBef>
                <a:spcPts val="0"/>
              </a:spcBef>
              <a:spcAft>
                <a:spcPts val="0"/>
              </a:spcAft>
              <a:buNone/>
            </a:pPr>
            <a:r>
              <a:rPr lang="ru"/>
              <a:t>guproskudina@gmail.com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3100"/>
              <a:t>Greenstone</a:t>
            </a:r>
            <a:endParaRPr sz="3100"/>
          </a:p>
        </p:txBody>
      </p:sp>
      <p:pic>
        <p:nvPicPr>
          <p:cNvPr id="89" name="Google Shape;89;p16"/>
          <p:cNvPicPr preferRelativeResize="0"/>
          <p:nvPr/>
        </p:nvPicPr>
        <p:blipFill rotWithShape="1">
          <a:blip r:embed="rId3">
            <a:alphaModFix/>
          </a:blip>
          <a:srcRect b="0" l="727" r="973" t="1526"/>
          <a:stretch/>
        </p:blipFill>
        <p:spPr>
          <a:xfrm>
            <a:off x="1271825" y="786575"/>
            <a:ext cx="6555076" cy="4203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ru" sz="3000"/>
              <a:t>EPrints</a:t>
            </a:r>
            <a:endParaRPr sz="3000"/>
          </a:p>
        </p:txBody>
      </p:sp>
      <p:pic>
        <p:nvPicPr>
          <p:cNvPr id="95" name="Google Shape;95;p17"/>
          <p:cNvPicPr preferRelativeResize="0"/>
          <p:nvPr/>
        </p:nvPicPr>
        <p:blipFill rotWithShape="1">
          <a:blip r:embed="rId3">
            <a:alphaModFix/>
          </a:blip>
          <a:srcRect b="0" l="0" r="0" t="1671"/>
          <a:stretch/>
        </p:blipFill>
        <p:spPr>
          <a:xfrm>
            <a:off x="1547950" y="736125"/>
            <a:ext cx="5522950" cy="43037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3100"/>
              <a:t>Open Journal Systems</a:t>
            </a:r>
            <a:endParaRPr sz="3100"/>
          </a:p>
        </p:txBody>
      </p:sp>
      <p:pic>
        <p:nvPicPr>
          <p:cNvPr id="101" name="Google Shape;101;p18"/>
          <p:cNvPicPr preferRelativeResize="0"/>
          <p:nvPr/>
        </p:nvPicPr>
        <p:blipFill rotWithShape="1">
          <a:blip r:embed="rId3">
            <a:alphaModFix/>
          </a:blip>
          <a:srcRect b="0" l="0" r="931" t="0"/>
          <a:stretch/>
        </p:blipFill>
        <p:spPr>
          <a:xfrm>
            <a:off x="1214250" y="701175"/>
            <a:ext cx="6413124" cy="4328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3100"/>
              <a:t>DSpace</a:t>
            </a:r>
            <a:endParaRPr sz="3100"/>
          </a:p>
        </p:txBody>
      </p:sp>
      <p:pic>
        <p:nvPicPr>
          <p:cNvPr id="107" name="Google Shape;107;p19"/>
          <p:cNvPicPr preferRelativeResize="0"/>
          <p:nvPr/>
        </p:nvPicPr>
        <p:blipFill>
          <a:blip r:embed="rId3">
            <a:alphaModFix/>
          </a:blip>
          <a:stretch>
            <a:fillRect/>
          </a:stretch>
        </p:blipFill>
        <p:spPr>
          <a:xfrm>
            <a:off x="1561650" y="743550"/>
            <a:ext cx="5899800" cy="4341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sz="2500"/>
              <a:t>Інтеграція </a:t>
            </a:r>
            <a:r>
              <a:rPr lang="ru" sz="2500"/>
              <a:t>в </a:t>
            </a:r>
            <a:r>
              <a:rPr lang="ru" sz="2500"/>
              <a:t>міжнародні реєстри</a:t>
            </a:r>
            <a:endParaRPr sz="2500"/>
          </a:p>
        </p:txBody>
      </p:sp>
      <p:sp>
        <p:nvSpPr>
          <p:cNvPr id="113" name="Google Shape;113;p20"/>
          <p:cNvSpPr txBox="1"/>
          <p:nvPr/>
        </p:nvSpPr>
        <p:spPr>
          <a:xfrm>
            <a:off x="172525" y="726800"/>
            <a:ext cx="8898000" cy="4246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Clr>
                <a:schemeClr val="lt2"/>
              </a:buClr>
              <a:buSzPts val="1100"/>
              <a:buChar char="●"/>
            </a:pPr>
            <a:r>
              <a:rPr lang="ru" sz="1900">
                <a:solidFill>
                  <a:schemeClr val="lt2"/>
                </a:solidFill>
              </a:rPr>
              <a:t>Registry of Open Access Repositories </a:t>
            </a:r>
            <a:endParaRPr sz="1900">
              <a:solidFill>
                <a:schemeClr val="lt2"/>
              </a:solidFill>
            </a:endParaRPr>
          </a:p>
          <a:p>
            <a:pPr indent="-317500" lvl="1" marL="914400" rtl="0" algn="l">
              <a:lnSpc>
                <a:spcPct val="115000"/>
              </a:lnSpc>
              <a:spcBef>
                <a:spcPts val="0"/>
              </a:spcBef>
              <a:spcAft>
                <a:spcPts val="0"/>
              </a:spcAft>
              <a:buClr>
                <a:schemeClr val="lt2"/>
              </a:buClr>
              <a:buSzPts val="1400"/>
              <a:buChar char="○"/>
            </a:pPr>
            <a:r>
              <a:rPr lang="ru">
                <a:solidFill>
                  <a:schemeClr val="lt2"/>
                </a:solidFill>
              </a:rPr>
              <a:t>http://roar.eprints.org/ - </a:t>
            </a:r>
            <a:r>
              <a:rPr lang="ru">
                <a:solidFill>
                  <a:schemeClr val="lt2"/>
                </a:solidFill>
              </a:rPr>
              <a:t>реєстр репозиторіїв відкритого доступу, університет Саутгемптона, Великобританія, що інтегрує біля 5000 ЕБ світу.  </a:t>
            </a:r>
            <a:endParaRPr>
              <a:solidFill>
                <a:schemeClr val="lt2"/>
              </a:solidFill>
            </a:endParaRPr>
          </a:p>
          <a:p>
            <a:pPr indent="0" lvl="0" marL="457200" rtl="0" algn="l">
              <a:lnSpc>
                <a:spcPct val="115000"/>
              </a:lnSpc>
              <a:spcBef>
                <a:spcPts val="0"/>
              </a:spcBef>
              <a:spcAft>
                <a:spcPts val="0"/>
              </a:spcAft>
              <a:buNone/>
            </a:pPr>
            <a:r>
              <a:t/>
            </a:r>
            <a:endParaRPr sz="800">
              <a:solidFill>
                <a:schemeClr val="lt2"/>
              </a:solidFill>
            </a:endParaRPr>
          </a:p>
          <a:p>
            <a:pPr indent="-298450" lvl="0" marL="457200" rtl="0" algn="l">
              <a:lnSpc>
                <a:spcPct val="115000"/>
              </a:lnSpc>
              <a:spcBef>
                <a:spcPts val="0"/>
              </a:spcBef>
              <a:spcAft>
                <a:spcPts val="0"/>
              </a:spcAft>
              <a:buClr>
                <a:schemeClr val="lt2"/>
              </a:buClr>
              <a:buSzPts val="1100"/>
              <a:buChar char="●"/>
            </a:pPr>
            <a:r>
              <a:rPr lang="ru" sz="1900">
                <a:solidFill>
                  <a:schemeClr val="lt2"/>
                </a:solidFill>
              </a:rPr>
              <a:t>Directory of Open Access Repositories – OpenDOAR</a:t>
            </a:r>
            <a:r>
              <a:rPr lang="ru" sz="1800">
                <a:solidFill>
                  <a:schemeClr val="lt2"/>
                </a:solidFill>
              </a:rPr>
              <a:t> </a:t>
            </a:r>
            <a:endParaRPr sz="1300">
              <a:solidFill>
                <a:schemeClr val="lt2"/>
              </a:solidFill>
            </a:endParaRPr>
          </a:p>
          <a:p>
            <a:pPr indent="-323850" lvl="1" marL="914400" rtl="0" algn="l">
              <a:lnSpc>
                <a:spcPct val="115000"/>
              </a:lnSpc>
              <a:spcBef>
                <a:spcPts val="0"/>
              </a:spcBef>
              <a:spcAft>
                <a:spcPts val="0"/>
              </a:spcAft>
              <a:buClr>
                <a:schemeClr val="lt2"/>
              </a:buClr>
              <a:buSzPts val="1500"/>
              <a:buChar char="○"/>
            </a:pPr>
            <a:r>
              <a:rPr lang="ru">
                <a:solidFill>
                  <a:schemeClr val="lt2"/>
                </a:solidFill>
              </a:rPr>
              <a:t>http://www.opendoar.org/ - </a:t>
            </a:r>
            <a:r>
              <a:rPr lang="ru" sz="1500">
                <a:solidFill>
                  <a:schemeClr val="lt2"/>
                </a:solidFill>
              </a:rPr>
              <a:t>глобальний каталог академічних  репозиторіїв відкритого доступу, </a:t>
            </a:r>
            <a:r>
              <a:rPr lang="ru" sz="1500">
                <a:solidFill>
                  <a:schemeClr val="lt2"/>
                </a:solidFill>
              </a:rPr>
              <a:t> що інтегрує біля 5000 ЕБ світу.  </a:t>
            </a:r>
            <a:endParaRPr sz="1500">
              <a:solidFill>
                <a:schemeClr val="lt2"/>
              </a:solidFill>
            </a:endParaRPr>
          </a:p>
          <a:p>
            <a:pPr indent="0" lvl="0" marL="457200" rtl="0" algn="l">
              <a:lnSpc>
                <a:spcPct val="115000"/>
              </a:lnSpc>
              <a:spcBef>
                <a:spcPts val="0"/>
              </a:spcBef>
              <a:spcAft>
                <a:spcPts val="0"/>
              </a:spcAft>
              <a:buNone/>
            </a:pPr>
            <a:r>
              <a:rPr lang="ru" sz="800">
                <a:solidFill>
                  <a:schemeClr val="lt2"/>
                </a:solidFill>
              </a:rPr>
              <a:t> </a:t>
            </a:r>
            <a:endParaRPr sz="800">
              <a:solidFill>
                <a:schemeClr val="lt2"/>
              </a:solidFill>
            </a:endParaRPr>
          </a:p>
          <a:p>
            <a:pPr indent="-323850" lvl="0" marL="457200" rtl="0" algn="l">
              <a:lnSpc>
                <a:spcPct val="115000"/>
              </a:lnSpc>
              <a:spcBef>
                <a:spcPts val="0"/>
              </a:spcBef>
              <a:spcAft>
                <a:spcPts val="0"/>
              </a:spcAft>
              <a:buClr>
                <a:schemeClr val="lt2"/>
              </a:buClr>
              <a:buSzPts val="1500"/>
              <a:buChar char="●"/>
            </a:pPr>
            <a:r>
              <a:rPr lang="ru" sz="1900">
                <a:solidFill>
                  <a:schemeClr val="lt2"/>
                </a:solidFill>
              </a:rPr>
              <a:t>OpenAire </a:t>
            </a:r>
            <a:endParaRPr sz="1900">
              <a:solidFill>
                <a:schemeClr val="lt2"/>
              </a:solidFill>
            </a:endParaRPr>
          </a:p>
          <a:p>
            <a:pPr indent="-323850" lvl="1" marL="914400" rtl="0" algn="l">
              <a:lnSpc>
                <a:spcPct val="115000"/>
              </a:lnSpc>
              <a:spcBef>
                <a:spcPts val="0"/>
              </a:spcBef>
              <a:spcAft>
                <a:spcPts val="0"/>
              </a:spcAft>
              <a:buClr>
                <a:schemeClr val="lt2"/>
              </a:buClr>
              <a:buSzPts val="1500"/>
              <a:buChar char="○"/>
            </a:pPr>
            <a:r>
              <a:rPr lang="ru" sz="1500">
                <a:solidFill>
                  <a:schemeClr val="lt2"/>
                </a:solidFill>
              </a:rPr>
              <a:t> </a:t>
            </a:r>
            <a:r>
              <a:rPr lang="ru">
                <a:solidFill>
                  <a:schemeClr val="lt2"/>
                </a:solidFill>
                <a:uFill>
                  <a:noFill/>
                </a:uFill>
                <a:hlinkClick r:id="rId3">
                  <a:extLst>
                    <a:ext uri="{A12FA001-AC4F-418D-AE19-62706E023703}">
                      <ahyp:hlinkClr val="tx"/>
                    </a:ext>
                  </a:extLst>
                </a:hlinkClick>
              </a:rPr>
              <a:t>https://www.openaire.eu/</a:t>
            </a:r>
            <a:r>
              <a:rPr lang="ru">
                <a:solidFill>
                  <a:schemeClr val="lt2"/>
                </a:solidFill>
              </a:rPr>
              <a:t> </a:t>
            </a:r>
            <a:r>
              <a:rPr lang="ru" sz="1900">
                <a:solidFill>
                  <a:schemeClr val="lt2"/>
                </a:solidFill>
              </a:rPr>
              <a:t>- </a:t>
            </a:r>
            <a:r>
              <a:rPr lang="ru" sz="1500">
                <a:solidFill>
                  <a:schemeClr val="lt2"/>
                </a:solidFill>
              </a:rPr>
              <a:t>інформаційні  ресурси відкритого доступу Європейського Союзу (56 мільйонів  документів)</a:t>
            </a:r>
            <a:endParaRPr sz="1500">
              <a:solidFill>
                <a:schemeClr val="lt2"/>
              </a:solidFill>
            </a:endParaRPr>
          </a:p>
          <a:p>
            <a:pPr indent="0" lvl="0" marL="457200" rtl="0" algn="l">
              <a:lnSpc>
                <a:spcPct val="115000"/>
              </a:lnSpc>
              <a:spcBef>
                <a:spcPts val="0"/>
              </a:spcBef>
              <a:spcAft>
                <a:spcPts val="0"/>
              </a:spcAft>
              <a:buNone/>
            </a:pPr>
            <a:r>
              <a:rPr lang="ru" sz="800">
                <a:solidFill>
                  <a:schemeClr val="lt2"/>
                </a:solidFill>
              </a:rPr>
              <a:t>  </a:t>
            </a:r>
            <a:endParaRPr sz="800">
              <a:solidFill>
                <a:schemeClr val="lt2"/>
              </a:solidFill>
            </a:endParaRPr>
          </a:p>
          <a:p>
            <a:pPr indent="-323850" lvl="0" marL="457200" rtl="0" algn="l">
              <a:lnSpc>
                <a:spcPct val="115000"/>
              </a:lnSpc>
              <a:spcBef>
                <a:spcPts val="0"/>
              </a:spcBef>
              <a:spcAft>
                <a:spcPts val="0"/>
              </a:spcAft>
              <a:buClr>
                <a:schemeClr val="lt2"/>
              </a:buClr>
              <a:buSzPts val="1500"/>
              <a:buChar char="●"/>
            </a:pPr>
            <a:r>
              <a:rPr lang="ru" sz="1900">
                <a:solidFill>
                  <a:schemeClr val="lt2"/>
                </a:solidFill>
              </a:rPr>
              <a:t>Core </a:t>
            </a:r>
            <a:endParaRPr sz="1900">
              <a:solidFill>
                <a:schemeClr val="lt2"/>
              </a:solidFill>
            </a:endParaRPr>
          </a:p>
          <a:p>
            <a:pPr indent="-323850" lvl="1" marL="914400" marR="0" rtl="0" algn="l">
              <a:lnSpc>
                <a:spcPct val="115000"/>
              </a:lnSpc>
              <a:spcBef>
                <a:spcPts val="0"/>
              </a:spcBef>
              <a:spcAft>
                <a:spcPts val="0"/>
              </a:spcAft>
              <a:buClr>
                <a:schemeClr val="lt2"/>
              </a:buClr>
              <a:buSzPts val="1500"/>
              <a:buChar char="○"/>
            </a:pPr>
            <a:r>
              <a:rPr lang="ru">
                <a:solidFill>
                  <a:schemeClr val="lt2"/>
                </a:solidFill>
                <a:uFill>
                  <a:noFill/>
                </a:uFill>
                <a:hlinkClick r:id="rId4">
                  <a:extLst>
                    <a:ext uri="{A12FA001-AC4F-418D-AE19-62706E023703}">
                      <ahyp:hlinkClr val="tx"/>
                    </a:ext>
                  </a:extLst>
                </a:hlinkClick>
              </a:rPr>
              <a:t>https://core.ac.uk/</a:t>
            </a:r>
            <a:r>
              <a:rPr lang="ru" sz="1900">
                <a:solidFill>
                  <a:schemeClr val="lt2"/>
                </a:solidFill>
              </a:rPr>
              <a:t> - </a:t>
            </a:r>
            <a:r>
              <a:rPr lang="ru" sz="1500">
                <a:solidFill>
                  <a:schemeClr val="lt2"/>
                </a:solidFill>
              </a:rPr>
              <a:t>н</a:t>
            </a:r>
            <a:r>
              <a:rPr lang="ru" sz="1500">
                <a:solidFill>
                  <a:schemeClr val="lt2"/>
                </a:solidFill>
              </a:rPr>
              <a:t>айбільша у світі колекція (понад 135 мільйонів) наукових статей відкритого доступу</a:t>
            </a:r>
            <a:r>
              <a:rPr lang="ru" sz="800">
                <a:solidFill>
                  <a:srgbClr val="434343"/>
                </a:solidFill>
              </a:rPr>
              <a:t> </a:t>
            </a:r>
            <a:endParaRPr sz="800">
              <a:solidFill>
                <a:srgbClr val="434343"/>
              </a:solidFill>
            </a:endParaRPr>
          </a:p>
          <a:p>
            <a:pPr indent="0" lvl="0" marL="457200" marR="0" rtl="0" algn="l">
              <a:lnSpc>
                <a:spcPct val="115000"/>
              </a:lnSpc>
              <a:spcBef>
                <a:spcPts val="0"/>
              </a:spcBef>
              <a:spcAft>
                <a:spcPts val="0"/>
              </a:spcAft>
              <a:buNone/>
            </a:pPr>
            <a:r>
              <a:t/>
            </a:r>
            <a:endParaRPr sz="4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ru" sz="2500"/>
              <a:t>Інтеграція в національні реєстри </a:t>
            </a:r>
            <a:endParaRPr sz="2500"/>
          </a:p>
        </p:txBody>
      </p:sp>
      <p:sp>
        <p:nvSpPr>
          <p:cNvPr id="119" name="Google Shape;119;p21"/>
          <p:cNvSpPr txBox="1"/>
          <p:nvPr/>
        </p:nvSpPr>
        <p:spPr>
          <a:xfrm>
            <a:off x="172525" y="819350"/>
            <a:ext cx="8898000" cy="939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ru" sz="800">
                <a:solidFill>
                  <a:srgbClr val="434343"/>
                </a:solidFill>
              </a:rPr>
              <a:t>  </a:t>
            </a:r>
            <a:endParaRPr sz="800">
              <a:solidFill>
                <a:srgbClr val="434343"/>
              </a:solidFill>
            </a:endParaRPr>
          </a:p>
          <a:p>
            <a:pPr indent="-342900" lvl="0" marL="457200" marR="0" rtl="0" algn="l">
              <a:lnSpc>
                <a:spcPct val="115000"/>
              </a:lnSpc>
              <a:spcBef>
                <a:spcPts val="0"/>
              </a:spcBef>
              <a:spcAft>
                <a:spcPts val="0"/>
              </a:spcAft>
              <a:buClr>
                <a:schemeClr val="lt2"/>
              </a:buClr>
              <a:buSzPts val="1800"/>
              <a:buChar char="●"/>
            </a:pPr>
            <a:r>
              <a:rPr lang="ru" sz="1900">
                <a:solidFill>
                  <a:schemeClr val="lt2"/>
                </a:solidFill>
              </a:rPr>
              <a:t>Система пошуку у відкритих архівах України</a:t>
            </a:r>
            <a:r>
              <a:rPr lang="ru" sz="1800">
                <a:solidFill>
                  <a:schemeClr val="lt2"/>
                </a:solidFill>
              </a:rPr>
              <a:t>  </a:t>
            </a:r>
            <a:endParaRPr sz="1800">
              <a:solidFill>
                <a:schemeClr val="lt2"/>
              </a:solidFill>
            </a:endParaRPr>
          </a:p>
          <a:p>
            <a:pPr indent="-342900" lvl="1" marL="914400" marR="0" rtl="0" algn="l">
              <a:lnSpc>
                <a:spcPct val="115000"/>
              </a:lnSpc>
              <a:spcBef>
                <a:spcPts val="0"/>
              </a:spcBef>
              <a:spcAft>
                <a:spcPts val="0"/>
              </a:spcAft>
              <a:buClr>
                <a:schemeClr val="lt2"/>
              </a:buClr>
              <a:buSzPts val="1800"/>
              <a:buChar char="○"/>
            </a:pPr>
            <a:r>
              <a:rPr lang="ru" sz="1800">
                <a:solidFill>
                  <a:schemeClr val="lt2"/>
                </a:solidFill>
              </a:rPr>
              <a:t>http://oai.org.ua/ </a:t>
            </a:r>
            <a:endParaRPr sz="18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